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p:sldMasterIdLst>
    <p:sldMasterId id="2147483648" r:id="rId3"/>
  </p:sldMasterIdLst>
  <p:notesMasterIdLst>
    <p:notesMasterId r:id="rId17"/>
  </p:notesMasterIdLst>
  <p:handoutMasterIdLst>
    <p:handoutMasterId r:id="rId18"/>
  </p:handoutMasterIdLst>
  <p:sldIdLst>
    <p:sldId id="270" r:id="rId4"/>
    <p:sldId id="285" r:id="rId5"/>
    <p:sldId id="333" r:id="rId6"/>
    <p:sldId id="349" r:id="rId7"/>
    <p:sldId id="343" r:id="rId8"/>
    <p:sldId id="363" r:id="rId9"/>
    <p:sldId id="350" r:id="rId10"/>
    <p:sldId id="371" r:id="rId11"/>
    <p:sldId id="369" r:id="rId12"/>
    <p:sldId id="360" r:id="rId13"/>
    <p:sldId id="353" r:id="rId14"/>
    <p:sldId id="367" r:id="rId15"/>
    <p:sldId id="370" r:id="rId16"/>
  </p:sldIdLst>
  <p:sldSz cx="9144000" cy="6858000" type="screen4x3"/>
  <p:notesSz cx="6858000" cy="9313863"/>
  <p:embeddedFontLst>
    <p:embeddedFont>
      <p:font typeface="Trebuchet MS" panose="020B0603020202020204" pitchFamily="34" charset="0"/>
      <p:regular r:id="rId19"/>
      <p:bold r:id="rId20"/>
      <p:italic r:id="rId21"/>
      <p:boldItalic r:id="rId22"/>
    </p:embeddedFont>
  </p:embeddedFontLst>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34" userDrawn="1">
          <p15:clr>
            <a:srgbClr val="A4A3A4"/>
          </p15:clr>
        </p15:guide>
        <p15:guide id="2" pos="2160"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illerson, Clint" initials="" lastIdx="11" clrIdx="0"/>
  <p:cmAuthor id="2" name="Alan Cimorelli" initials="AC" lastIdx="1" clrIdx="1">
    <p:extLst>
      <p:ext uri="{19B8F6BF-5375-455C-9EA6-DF929625EA0E}">
        <p15:presenceInfo xmlns:p15="http://schemas.microsoft.com/office/powerpoint/2012/main" userId="b24377a5dd232df7"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060"/>
    <a:srgbClr val="0000FF"/>
    <a:srgbClr val="008080"/>
    <a:srgbClr val="FFFF99"/>
    <a:srgbClr val="0065B0"/>
    <a:srgbClr val="3366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495" autoAdjust="0"/>
    <p:restoredTop sz="96329" autoAdjust="0"/>
  </p:normalViewPr>
  <p:slideViewPr>
    <p:cSldViewPr snapToGrid="0">
      <p:cViewPr>
        <p:scale>
          <a:sx n="125" d="100"/>
          <a:sy n="125" d="100"/>
        </p:scale>
        <p:origin x="341" y="-922"/>
      </p:cViewPr>
      <p:guideLst>
        <p:guide orient="horz" pos="2160"/>
        <p:guide pos="2880"/>
      </p:guideLst>
    </p:cSldViewPr>
  </p:slideViewPr>
  <p:outlineViewPr>
    <p:cViewPr>
      <p:scale>
        <a:sx n="33" d="100"/>
        <a:sy n="33" d="100"/>
      </p:scale>
      <p:origin x="0" y="0"/>
    </p:cViewPr>
  </p:outlineViewPr>
  <p:notesTextViewPr>
    <p:cViewPr>
      <p:scale>
        <a:sx n="125" d="100"/>
        <a:sy n="125" d="100"/>
      </p:scale>
      <p:origin x="0" y="0"/>
    </p:cViewPr>
  </p:notesTextViewPr>
  <p:sorterViewPr>
    <p:cViewPr varScale="1">
      <p:scale>
        <a:sx n="100" d="100"/>
        <a:sy n="100" d="100"/>
      </p:scale>
      <p:origin x="0" y="0"/>
    </p:cViewPr>
  </p:sorterViewPr>
  <p:notesViewPr>
    <p:cSldViewPr snapToGrid="0">
      <p:cViewPr>
        <p:scale>
          <a:sx n="100" d="100"/>
          <a:sy n="100" d="100"/>
        </p:scale>
        <p:origin x="-2208" y="1278"/>
      </p:cViewPr>
      <p:guideLst>
        <p:guide orient="horz" pos="2934"/>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handoutMaster" Target="handoutMasters/handoutMaster1.xml"/><Relationship Id="rId26" Type="http://schemas.openxmlformats.org/officeDocument/2006/relationships/theme" Target="theme/theme1.xml"/><Relationship Id="rId3" Type="http://schemas.openxmlformats.org/officeDocument/2006/relationships/slideMaster" Target="slideMasters/slideMaster1.xml"/><Relationship Id="rId21" Type="http://schemas.openxmlformats.org/officeDocument/2006/relationships/font" Target="fonts/font3.fntdata"/><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notesMaster" Target="notesMasters/notesMaster1.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3.xml"/><Relationship Id="rId20" Type="http://schemas.openxmlformats.org/officeDocument/2006/relationships/font" Target="fonts/font2.fntdata"/><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commentAuthors" Target="commentAuthors.xml"/><Relationship Id="rId10" Type="http://schemas.openxmlformats.org/officeDocument/2006/relationships/slide" Target="slides/slide7.xml"/><Relationship Id="rId19" Type="http://schemas.openxmlformats.org/officeDocument/2006/relationships/font" Target="fonts/font1.fntdata"/><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font" Target="fonts/font4.fntdata"/><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ED9755F-24BF-48A5-9734-373FBA6F443B}"/>
              </a:ext>
            </a:extLst>
          </p:cNvPr>
          <p:cNvSpPr>
            <a:spLocks noGrp="1"/>
          </p:cNvSpPr>
          <p:nvPr>
            <p:ph type="hdr" sz="quarter"/>
          </p:nvPr>
        </p:nvSpPr>
        <p:spPr>
          <a:xfrm>
            <a:off x="1" y="0"/>
            <a:ext cx="2972421" cy="464421"/>
          </a:xfrm>
          <a:prstGeom prst="rect">
            <a:avLst/>
          </a:prstGeom>
        </p:spPr>
        <p:txBody>
          <a:bodyPr vert="horz" lIns="88139" tIns="44070" rIns="88139" bIns="44070" rtlCol="0"/>
          <a:lstStyle>
            <a:lvl1pPr algn="l" eaLnBrk="1" hangingPunct="1">
              <a:defRPr sz="1200">
                <a:latin typeface="Arial" charset="0"/>
                <a:cs typeface="Arial" charset="0"/>
              </a:defRPr>
            </a:lvl1pPr>
          </a:lstStyle>
          <a:p>
            <a:pPr>
              <a:defRPr/>
            </a:pPr>
            <a:endParaRPr lang="en-US"/>
          </a:p>
        </p:txBody>
      </p:sp>
      <p:sp>
        <p:nvSpPr>
          <p:cNvPr id="3" name="Date Placeholder 2">
            <a:extLst>
              <a:ext uri="{FF2B5EF4-FFF2-40B4-BE49-F238E27FC236}">
                <a16:creationId xmlns:a16="http://schemas.microsoft.com/office/drawing/2014/main" id="{9FE2B57B-59BA-4166-87EA-DBC7CA038F45}"/>
              </a:ext>
            </a:extLst>
          </p:cNvPr>
          <p:cNvSpPr>
            <a:spLocks noGrp="1"/>
          </p:cNvSpPr>
          <p:nvPr>
            <p:ph type="dt" sz="quarter" idx="1"/>
          </p:nvPr>
        </p:nvSpPr>
        <p:spPr>
          <a:xfrm>
            <a:off x="3884027" y="0"/>
            <a:ext cx="2972421" cy="464421"/>
          </a:xfrm>
          <a:prstGeom prst="rect">
            <a:avLst/>
          </a:prstGeom>
        </p:spPr>
        <p:txBody>
          <a:bodyPr vert="horz" lIns="88139" tIns="44070" rIns="88139" bIns="44070" rtlCol="0"/>
          <a:lstStyle>
            <a:lvl1pPr algn="r" eaLnBrk="1" hangingPunct="1">
              <a:defRPr sz="1200">
                <a:latin typeface="Arial" charset="0"/>
                <a:cs typeface="Arial" charset="0"/>
              </a:defRPr>
            </a:lvl1pPr>
          </a:lstStyle>
          <a:p>
            <a:pPr>
              <a:defRPr/>
            </a:pPr>
            <a:fld id="{A87165FD-2A8B-4540-A046-69BF89E6E1AB}" type="datetimeFigureOut">
              <a:rPr lang="en-US"/>
              <a:pPr>
                <a:defRPr/>
              </a:pPr>
              <a:t>7/9/2025</a:t>
            </a:fld>
            <a:endParaRPr lang="en-US" dirty="0"/>
          </a:p>
        </p:txBody>
      </p:sp>
      <p:sp>
        <p:nvSpPr>
          <p:cNvPr id="4" name="Footer Placeholder 3">
            <a:extLst>
              <a:ext uri="{FF2B5EF4-FFF2-40B4-BE49-F238E27FC236}">
                <a16:creationId xmlns:a16="http://schemas.microsoft.com/office/drawing/2014/main" id="{0CE09B0F-08D1-40EA-890E-1C4340C88EA8}"/>
              </a:ext>
            </a:extLst>
          </p:cNvPr>
          <p:cNvSpPr>
            <a:spLocks noGrp="1"/>
          </p:cNvSpPr>
          <p:nvPr>
            <p:ph type="ftr" sz="quarter" idx="2"/>
          </p:nvPr>
        </p:nvSpPr>
        <p:spPr>
          <a:xfrm>
            <a:off x="1" y="8847852"/>
            <a:ext cx="2972421" cy="464421"/>
          </a:xfrm>
          <a:prstGeom prst="rect">
            <a:avLst/>
          </a:prstGeom>
        </p:spPr>
        <p:txBody>
          <a:bodyPr vert="horz" lIns="88139" tIns="44070" rIns="88139" bIns="44070" rtlCol="0" anchor="b"/>
          <a:lstStyle>
            <a:lvl1pPr algn="l" eaLnBrk="1" hangingPunct="1">
              <a:defRPr sz="1200">
                <a:latin typeface="Arial" charset="0"/>
                <a:cs typeface="Arial" charset="0"/>
              </a:defRPr>
            </a:lvl1pPr>
          </a:lstStyle>
          <a:p>
            <a:pPr>
              <a:defRPr/>
            </a:pPr>
            <a:endParaRPr lang="en-US"/>
          </a:p>
        </p:txBody>
      </p:sp>
      <p:sp>
        <p:nvSpPr>
          <p:cNvPr id="5" name="Slide Number Placeholder 4">
            <a:extLst>
              <a:ext uri="{FF2B5EF4-FFF2-40B4-BE49-F238E27FC236}">
                <a16:creationId xmlns:a16="http://schemas.microsoft.com/office/drawing/2014/main" id="{B502C312-AF03-43DE-8D86-B5085EDFD445}"/>
              </a:ext>
            </a:extLst>
          </p:cNvPr>
          <p:cNvSpPr>
            <a:spLocks noGrp="1"/>
          </p:cNvSpPr>
          <p:nvPr>
            <p:ph type="sldNum" sz="quarter" idx="3"/>
          </p:nvPr>
        </p:nvSpPr>
        <p:spPr>
          <a:xfrm>
            <a:off x="3884027" y="8847852"/>
            <a:ext cx="2972421" cy="464421"/>
          </a:xfrm>
          <a:prstGeom prst="rect">
            <a:avLst/>
          </a:prstGeom>
        </p:spPr>
        <p:txBody>
          <a:bodyPr vert="horz" wrap="square" lIns="88139" tIns="44070" rIns="88139" bIns="44070" numCol="1" anchor="b" anchorCtr="0" compatLnSpc="1">
            <a:prstTxWarp prst="textNoShape">
              <a:avLst/>
            </a:prstTxWarp>
          </a:bodyPr>
          <a:lstStyle>
            <a:lvl1pPr algn="r" eaLnBrk="1" hangingPunct="1">
              <a:defRPr sz="1200"/>
            </a:lvl1pPr>
          </a:lstStyle>
          <a:p>
            <a:pPr>
              <a:defRPr/>
            </a:pPr>
            <a:fld id="{89428882-4243-4B9D-9E8D-546E7E0D3C08}" type="slidenum">
              <a:rPr lang="en-US" altLang="en-US"/>
              <a:pPr>
                <a:defRPr/>
              </a:pPr>
              <a:t>‹#›</a:t>
            </a:fld>
            <a:endParaRPr lang="en-US" altLang="en-US" dirty="0"/>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56F141-E834-4B49-AA35-E157F7D7B526}"/>
              </a:ext>
            </a:extLst>
          </p:cNvPr>
          <p:cNvSpPr>
            <a:spLocks noGrp="1"/>
          </p:cNvSpPr>
          <p:nvPr>
            <p:ph type="hdr" sz="quarter"/>
          </p:nvPr>
        </p:nvSpPr>
        <p:spPr>
          <a:xfrm>
            <a:off x="1" y="0"/>
            <a:ext cx="2972421" cy="464421"/>
          </a:xfrm>
          <a:prstGeom prst="rect">
            <a:avLst/>
          </a:prstGeom>
        </p:spPr>
        <p:txBody>
          <a:bodyPr vert="horz" lIns="92616" tIns="46309" rIns="92616" bIns="46309" rtlCol="0"/>
          <a:lstStyle>
            <a:lvl1pPr algn="l" eaLnBrk="1" hangingPunct="1">
              <a:defRPr sz="1300">
                <a:latin typeface="Arial" charset="0"/>
                <a:cs typeface="+mn-cs"/>
              </a:defRPr>
            </a:lvl1pPr>
          </a:lstStyle>
          <a:p>
            <a:pPr>
              <a:defRPr/>
            </a:pPr>
            <a:endParaRPr lang="en-US"/>
          </a:p>
        </p:txBody>
      </p:sp>
      <p:sp>
        <p:nvSpPr>
          <p:cNvPr id="3" name="Date Placeholder 2">
            <a:extLst>
              <a:ext uri="{FF2B5EF4-FFF2-40B4-BE49-F238E27FC236}">
                <a16:creationId xmlns:a16="http://schemas.microsoft.com/office/drawing/2014/main" id="{47A9C353-E6A5-4714-AC7F-BEB5229B51C4}"/>
              </a:ext>
            </a:extLst>
          </p:cNvPr>
          <p:cNvSpPr>
            <a:spLocks noGrp="1"/>
          </p:cNvSpPr>
          <p:nvPr>
            <p:ph type="dt" idx="1"/>
          </p:nvPr>
        </p:nvSpPr>
        <p:spPr>
          <a:xfrm>
            <a:off x="3884027" y="0"/>
            <a:ext cx="2972421" cy="464421"/>
          </a:xfrm>
          <a:prstGeom prst="rect">
            <a:avLst/>
          </a:prstGeom>
        </p:spPr>
        <p:txBody>
          <a:bodyPr vert="horz" lIns="92616" tIns="46309" rIns="92616" bIns="46309" rtlCol="0"/>
          <a:lstStyle>
            <a:lvl1pPr algn="r" eaLnBrk="1" hangingPunct="1">
              <a:defRPr sz="1300">
                <a:latin typeface="Arial" charset="0"/>
                <a:cs typeface="+mn-cs"/>
              </a:defRPr>
            </a:lvl1pPr>
          </a:lstStyle>
          <a:p>
            <a:pPr>
              <a:defRPr/>
            </a:pPr>
            <a:fld id="{310BFF81-B705-4782-8158-CD67B0337091}" type="datetimeFigureOut">
              <a:rPr lang="en-US"/>
              <a:pPr>
                <a:defRPr/>
              </a:pPr>
              <a:t>7/9/2025</a:t>
            </a:fld>
            <a:endParaRPr lang="en-US" dirty="0"/>
          </a:p>
        </p:txBody>
      </p:sp>
      <p:sp>
        <p:nvSpPr>
          <p:cNvPr id="4" name="Slide Image Placeholder 3">
            <a:extLst>
              <a:ext uri="{FF2B5EF4-FFF2-40B4-BE49-F238E27FC236}">
                <a16:creationId xmlns:a16="http://schemas.microsoft.com/office/drawing/2014/main" id="{BF367086-6A60-47E5-A03F-380C1835CDF4}"/>
              </a:ext>
            </a:extLst>
          </p:cNvPr>
          <p:cNvSpPr>
            <a:spLocks noGrp="1" noRot="1" noChangeAspect="1"/>
          </p:cNvSpPr>
          <p:nvPr>
            <p:ph type="sldImg" idx="2"/>
          </p:nvPr>
        </p:nvSpPr>
        <p:spPr>
          <a:xfrm>
            <a:off x="1101725" y="700088"/>
            <a:ext cx="4654550" cy="3492500"/>
          </a:xfrm>
          <a:prstGeom prst="rect">
            <a:avLst/>
          </a:prstGeom>
          <a:noFill/>
          <a:ln w="12700">
            <a:solidFill>
              <a:prstClr val="black"/>
            </a:solidFill>
          </a:ln>
        </p:spPr>
        <p:txBody>
          <a:bodyPr vert="horz" lIns="92616" tIns="46309" rIns="92616" bIns="46309" rtlCol="0" anchor="ctr"/>
          <a:lstStyle/>
          <a:p>
            <a:pPr lvl="0"/>
            <a:endParaRPr lang="en-US" noProof="0" dirty="0"/>
          </a:p>
        </p:txBody>
      </p:sp>
      <p:sp>
        <p:nvSpPr>
          <p:cNvPr id="5" name="Notes Placeholder 4">
            <a:extLst>
              <a:ext uri="{FF2B5EF4-FFF2-40B4-BE49-F238E27FC236}">
                <a16:creationId xmlns:a16="http://schemas.microsoft.com/office/drawing/2014/main" id="{17AD4752-4649-4639-8DA9-1DCF136485EA}"/>
              </a:ext>
            </a:extLst>
          </p:cNvPr>
          <p:cNvSpPr>
            <a:spLocks noGrp="1"/>
          </p:cNvSpPr>
          <p:nvPr>
            <p:ph type="body" sz="quarter" idx="3"/>
          </p:nvPr>
        </p:nvSpPr>
        <p:spPr>
          <a:xfrm>
            <a:off x="686421" y="4424722"/>
            <a:ext cx="5485158" cy="4189330"/>
          </a:xfrm>
          <a:prstGeom prst="rect">
            <a:avLst/>
          </a:prstGeom>
        </p:spPr>
        <p:txBody>
          <a:bodyPr vert="horz" lIns="92616" tIns="46309" rIns="92616" bIns="46309"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5666DA67-6062-4FC0-B1ED-9C25DB2C4091}"/>
              </a:ext>
            </a:extLst>
          </p:cNvPr>
          <p:cNvSpPr>
            <a:spLocks noGrp="1"/>
          </p:cNvSpPr>
          <p:nvPr>
            <p:ph type="ftr" sz="quarter" idx="4"/>
          </p:nvPr>
        </p:nvSpPr>
        <p:spPr>
          <a:xfrm>
            <a:off x="1" y="8847852"/>
            <a:ext cx="2972421" cy="464421"/>
          </a:xfrm>
          <a:prstGeom prst="rect">
            <a:avLst/>
          </a:prstGeom>
        </p:spPr>
        <p:txBody>
          <a:bodyPr vert="horz" lIns="92616" tIns="46309" rIns="92616" bIns="46309" rtlCol="0" anchor="b"/>
          <a:lstStyle>
            <a:lvl1pPr algn="l" eaLnBrk="1" hangingPunct="1">
              <a:defRPr sz="1300">
                <a:latin typeface="Arial" charset="0"/>
                <a:cs typeface="+mn-cs"/>
              </a:defRPr>
            </a:lvl1pPr>
          </a:lstStyle>
          <a:p>
            <a:pPr>
              <a:defRPr/>
            </a:pPr>
            <a:endParaRPr lang="en-US"/>
          </a:p>
        </p:txBody>
      </p:sp>
      <p:sp>
        <p:nvSpPr>
          <p:cNvPr id="7" name="Slide Number Placeholder 6">
            <a:extLst>
              <a:ext uri="{FF2B5EF4-FFF2-40B4-BE49-F238E27FC236}">
                <a16:creationId xmlns:a16="http://schemas.microsoft.com/office/drawing/2014/main" id="{DEFEA3D5-0A2E-4235-BDD1-4BA80216EB40}"/>
              </a:ext>
            </a:extLst>
          </p:cNvPr>
          <p:cNvSpPr>
            <a:spLocks noGrp="1"/>
          </p:cNvSpPr>
          <p:nvPr>
            <p:ph type="sldNum" sz="quarter" idx="5"/>
          </p:nvPr>
        </p:nvSpPr>
        <p:spPr>
          <a:xfrm>
            <a:off x="3884027" y="8847852"/>
            <a:ext cx="2972421" cy="464421"/>
          </a:xfrm>
          <a:prstGeom prst="rect">
            <a:avLst/>
          </a:prstGeom>
        </p:spPr>
        <p:txBody>
          <a:bodyPr vert="horz" wrap="square" lIns="92616" tIns="46309" rIns="92616" bIns="46309" numCol="1" anchor="b" anchorCtr="0" compatLnSpc="1">
            <a:prstTxWarp prst="textNoShape">
              <a:avLst/>
            </a:prstTxWarp>
          </a:bodyPr>
          <a:lstStyle>
            <a:lvl1pPr algn="r" eaLnBrk="1" hangingPunct="1">
              <a:defRPr sz="1300"/>
            </a:lvl1pPr>
          </a:lstStyle>
          <a:p>
            <a:pPr>
              <a:defRPr/>
            </a:pPr>
            <a:fld id="{6A3D4F41-8922-4032-B3C4-75C0D650E2DC}" type="slidenum">
              <a:rPr lang="en-US" altLang="en-US"/>
              <a:pPr>
                <a:defRPr/>
              </a:pPr>
              <a:t>‹#›</a:t>
            </a:fld>
            <a:endParaRPr lang="en-US" alt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a:extLst>
              <a:ext uri="{FF2B5EF4-FFF2-40B4-BE49-F238E27FC236}">
                <a16:creationId xmlns:a16="http://schemas.microsoft.com/office/drawing/2014/main" id="{7EE60018-67B9-4BC7-B8EA-F1E6420399F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a:extLst>
              <a:ext uri="{FF2B5EF4-FFF2-40B4-BE49-F238E27FC236}">
                <a16:creationId xmlns:a16="http://schemas.microsoft.com/office/drawing/2014/main" id="{E3764C01-73E2-4124-A6A5-5829A6FAA68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7172" name="Slide Number Placeholder 3">
            <a:extLst>
              <a:ext uri="{FF2B5EF4-FFF2-40B4-BE49-F238E27FC236}">
                <a16:creationId xmlns:a16="http://schemas.microsoft.com/office/drawing/2014/main" id="{FF46D79D-46B5-4E53-8F59-809B306DA68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7527B367-20C3-4F97-9A54-25299F901D86}" type="slidenum">
              <a:rPr lang="en-US" altLang="en-US" sz="1300" smtClean="0">
                <a:latin typeface="Arial" panose="020B0604020202020204" pitchFamily="34" charset="0"/>
              </a:rPr>
              <a:pPr>
                <a:spcBef>
                  <a:spcPct val="0"/>
                </a:spcBef>
              </a:pPr>
              <a:t>1</a:t>
            </a:fld>
            <a:endParaRPr lang="en-US" altLang="en-US" sz="1300">
              <a:latin typeface="Arial" panose="020B0604020202020204"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a:extLst>
              <a:ext uri="{FF2B5EF4-FFF2-40B4-BE49-F238E27FC236}">
                <a16:creationId xmlns:a16="http://schemas.microsoft.com/office/drawing/2014/main" id="{28655455-9C3D-4FFD-A85A-1EBD6D29ECC2}"/>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es Placeholder 2">
            <a:extLst>
              <a:ext uri="{FF2B5EF4-FFF2-40B4-BE49-F238E27FC236}">
                <a16:creationId xmlns:a16="http://schemas.microsoft.com/office/drawing/2014/main" id="{9E525E15-8D31-4C83-8E63-F8B0A9B925B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ts val="1163"/>
              </a:spcBef>
            </a:pPr>
            <a:endParaRPr lang="en-US" altLang="en-US" dirty="0"/>
          </a:p>
        </p:txBody>
      </p:sp>
      <p:sp>
        <p:nvSpPr>
          <p:cNvPr id="39940" name="Slide Number Placeholder 3">
            <a:extLst>
              <a:ext uri="{FF2B5EF4-FFF2-40B4-BE49-F238E27FC236}">
                <a16:creationId xmlns:a16="http://schemas.microsoft.com/office/drawing/2014/main" id="{5532E12A-B7C9-454C-9041-DF7A3BA03B6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F29DD5E1-3EEC-47C1-B037-FF40E63B971E}" type="slidenum">
              <a:rPr lang="en-US" altLang="en-US" sz="1300" smtClean="0">
                <a:latin typeface="Arial" panose="020B0604020202020204" pitchFamily="34" charset="0"/>
              </a:rPr>
              <a:pPr>
                <a:spcBef>
                  <a:spcPct val="0"/>
                </a:spcBef>
              </a:pPr>
              <a:t>12</a:t>
            </a:fld>
            <a:endParaRPr lang="en-US" altLang="en-US" sz="1300">
              <a:latin typeface="Arial" panose="020B0604020202020204" pitchFamily="34" charset="0"/>
            </a:endParaRPr>
          </a:p>
        </p:txBody>
      </p:sp>
    </p:spTree>
    <p:extLst>
      <p:ext uri="{BB962C8B-B14F-4D97-AF65-F5344CB8AC3E}">
        <p14:creationId xmlns:p14="http://schemas.microsoft.com/office/powerpoint/2010/main" val="1388559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a:extLst>
              <a:ext uri="{FF2B5EF4-FFF2-40B4-BE49-F238E27FC236}">
                <a16:creationId xmlns:a16="http://schemas.microsoft.com/office/drawing/2014/main" id="{DFCBDD69-0AB1-4720-953B-F9DB44E2A41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a:extLst>
              <a:ext uri="{FF2B5EF4-FFF2-40B4-BE49-F238E27FC236}">
                <a16:creationId xmlns:a16="http://schemas.microsoft.com/office/drawing/2014/main" id="{A8CA098F-8479-46B4-A391-81F7AD2B2319}"/>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11268" name="Slide Number Placeholder 3">
            <a:extLst>
              <a:ext uri="{FF2B5EF4-FFF2-40B4-BE49-F238E27FC236}">
                <a16:creationId xmlns:a16="http://schemas.microsoft.com/office/drawing/2014/main" id="{1946AFB1-5915-4D94-BACD-F7B47E2FFBB9}"/>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7C214F76-2944-46A5-93CF-1A6421FB00A8}" type="slidenum">
              <a:rPr lang="en-US" altLang="en-US" sz="1300" smtClean="0">
                <a:latin typeface="Arial" panose="020B0604020202020204" pitchFamily="34" charset="0"/>
              </a:rPr>
              <a:pPr>
                <a:spcBef>
                  <a:spcPct val="0"/>
                </a:spcBef>
              </a:pPr>
              <a:t>2</a:t>
            </a:fld>
            <a:endParaRPr lang="en-US" altLang="en-US" sz="1300">
              <a:latin typeface="Arial" panose="020B060402020202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a:extLst>
              <a:ext uri="{FF2B5EF4-FFF2-40B4-BE49-F238E27FC236}">
                <a16:creationId xmlns:a16="http://schemas.microsoft.com/office/drawing/2014/main" id="{00CAABED-16BE-4F9A-9F9A-212C7C63EA1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a:extLst>
              <a:ext uri="{FF2B5EF4-FFF2-40B4-BE49-F238E27FC236}">
                <a16:creationId xmlns:a16="http://schemas.microsoft.com/office/drawing/2014/main" id="{1B83C05E-DFA6-4EDF-B931-9A65A0F5571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ts val="1163"/>
              </a:spcBef>
            </a:pPr>
            <a:endParaRPr lang="en-US" altLang="en-US" dirty="0"/>
          </a:p>
        </p:txBody>
      </p:sp>
      <p:sp>
        <p:nvSpPr>
          <p:cNvPr id="13316" name="Slide Number Placeholder 3">
            <a:extLst>
              <a:ext uri="{FF2B5EF4-FFF2-40B4-BE49-F238E27FC236}">
                <a16:creationId xmlns:a16="http://schemas.microsoft.com/office/drawing/2014/main" id="{FF4D755C-9E2C-48E0-87D5-3A1CB7870D0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62008A3E-B6A4-4B0F-9BA0-E0007E5D8D4C}" type="slidenum">
              <a:rPr lang="en-US" altLang="en-US" sz="1300" smtClean="0">
                <a:latin typeface="Arial" panose="020B0604020202020204" pitchFamily="34" charset="0"/>
              </a:rPr>
              <a:pPr>
                <a:spcBef>
                  <a:spcPct val="0"/>
                </a:spcBef>
              </a:pPr>
              <a:t>3</a:t>
            </a:fld>
            <a:endParaRPr lang="en-US" altLang="en-US" sz="1300">
              <a:latin typeface="Arial" panose="020B0604020202020204"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a:extLst>
              <a:ext uri="{FF2B5EF4-FFF2-40B4-BE49-F238E27FC236}">
                <a16:creationId xmlns:a16="http://schemas.microsoft.com/office/drawing/2014/main" id="{BDC94E5E-DEF3-49BD-B245-53E7F775615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a:extLst>
              <a:ext uri="{FF2B5EF4-FFF2-40B4-BE49-F238E27FC236}">
                <a16:creationId xmlns:a16="http://schemas.microsoft.com/office/drawing/2014/main" id="{A6436083-AD38-4562-BD5F-21491C033628}"/>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ts val="1163"/>
              </a:spcBef>
            </a:pPr>
            <a:r>
              <a:rPr lang="en-US" altLang="en-US" dirty="0"/>
              <a:t> </a:t>
            </a:r>
          </a:p>
        </p:txBody>
      </p:sp>
      <p:sp>
        <p:nvSpPr>
          <p:cNvPr id="15364" name="Slide Number Placeholder 3">
            <a:extLst>
              <a:ext uri="{FF2B5EF4-FFF2-40B4-BE49-F238E27FC236}">
                <a16:creationId xmlns:a16="http://schemas.microsoft.com/office/drawing/2014/main" id="{6C6F9DFA-AB29-4EC8-953B-4D002CF5EAC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6DC4441A-8492-4481-ADC4-ADBB2FE8D382}" type="slidenum">
              <a:rPr lang="en-US" altLang="en-US" sz="1300" smtClean="0">
                <a:latin typeface="Arial" panose="020B0604020202020204" pitchFamily="34" charset="0"/>
              </a:rPr>
              <a:pPr>
                <a:spcBef>
                  <a:spcPct val="0"/>
                </a:spcBef>
              </a:pPr>
              <a:t>4</a:t>
            </a:fld>
            <a:endParaRPr lang="en-US" altLang="en-US" sz="1300">
              <a:latin typeface="Arial" panose="020B0604020202020204"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a:extLst>
              <a:ext uri="{FF2B5EF4-FFF2-40B4-BE49-F238E27FC236}">
                <a16:creationId xmlns:a16="http://schemas.microsoft.com/office/drawing/2014/main" id="{B563A97E-EA83-49EA-BAA0-4F51B5D003C3}"/>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2227" name="Notes Placeholder 2">
            <a:extLst>
              <a:ext uri="{FF2B5EF4-FFF2-40B4-BE49-F238E27FC236}">
                <a16:creationId xmlns:a16="http://schemas.microsoft.com/office/drawing/2014/main" id="{DDD3A739-0CD6-464E-9D2F-6A9D0659270C}"/>
              </a:ext>
            </a:extLst>
          </p:cNvPr>
          <p:cNvSpPr>
            <a:spLocks noGrp="1"/>
          </p:cNvSpPr>
          <p:nvPr>
            <p:ph type="body" idx="1"/>
          </p:nvPr>
        </p:nvSpPr>
        <p:spPr bwMode="auto"/>
        <p:txBody>
          <a:bodyPr wrap="square" numCol="1" anchor="t" anchorCtr="0" compatLnSpc="1">
            <a:prstTxWarp prst="textNoShape">
              <a:avLst/>
            </a:prstTxWarp>
            <a:normAutofit/>
          </a:bodyPr>
          <a:lstStyle/>
          <a:p>
            <a:pPr>
              <a:spcBef>
                <a:spcPts val="1163"/>
              </a:spcBef>
              <a:defRPr/>
            </a:pPr>
            <a:endParaRPr lang="en-US" dirty="0"/>
          </a:p>
        </p:txBody>
      </p:sp>
      <p:sp>
        <p:nvSpPr>
          <p:cNvPr id="21508" name="Slide Number Placeholder 3">
            <a:extLst>
              <a:ext uri="{FF2B5EF4-FFF2-40B4-BE49-F238E27FC236}">
                <a16:creationId xmlns:a16="http://schemas.microsoft.com/office/drawing/2014/main" id="{C987241E-1EDC-4338-9672-6DBA812E5129}"/>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D3159538-EA46-4157-A4CD-014800F89D6C}" type="slidenum">
              <a:rPr lang="en-US" altLang="en-US" sz="1300" smtClean="0">
                <a:latin typeface="Arial" panose="020B0604020202020204" pitchFamily="34" charset="0"/>
              </a:rPr>
              <a:pPr>
                <a:spcBef>
                  <a:spcPct val="0"/>
                </a:spcBef>
              </a:pPr>
              <a:t>5</a:t>
            </a:fld>
            <a:endParaRPr lang="en-US" altLang="en-US" sz="1300">
              <a:latin typeface="Arial" panose="020B0604020202020204"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a:extLst>
              <a:ext uri="{FF2B5EF4-FFF2-40B4-BE49-F238E27FC236}">
                <a16:creationId xmlns:a16="http://schemas.microsoft.com/office/drawing/2014/main" id="{D292E6E2-D580-42C8-8424-9ECCB09F94D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2227" name="Notes Placeholder 2">
            <a:extLst>
              <a:ext uri="{FF2B5EF4-FFF2-40B4-BE49-F238E27FC236}">
                <a16:creationId xmlns:a16="http://schemas.microsoft.com/office/drawing/2014/main" id="{23A598C9-6BED-4392-9B81-9F3007D012A3}"/>
              </a:ext>
            </a:extLst>
          </p:cNvPr>
          <p:cNvSpPr>
            <a:spLocks noGrp="1"/>
          </p:cNvSpPr>
          <p:nvPr>
            <p:ph type="body" idx="1"/>
          </p:nvPr>
        </p:nvSpPr>
        <p:spPr bwMode="auto"/>
        <p:txBody>
          <a:bodyPr wrap="square" numCol="1" anchor="t" anchorCtr="0" compatLnSpc="1">
            <a:prstTxWarp prst="textNoShape">
              <a:avLst/>
            </a:prstTxWarp>
            <a:normAutofit/>
          </a:bodyPr>
          <a:lstStyle/>
          <a:p>
            <a:pPr>
              <a:spcBef>
                <a:spcPts val="1163"/>
              </a:spcBef>
              <a:defRPr/>
            </a:pPr>
            <a:endParaRPr lang="en-US" dirty="0"/>
          </a:p>
        </p:txBody>
      </p:sp>
      <p:sp>
        <p:nvSpPr>
          <p:cNvPr id="23556" name="Slide Number Placeholder 3">
            <a:extLst>
              <a:ext uri="{FF2B5EF4-FFF2-40B4-BE49-F238E27FC236}">
                <a16:creationId xmlns:a16="http://schemas.microsoft.com/office/drawing/2014/main" id="{91335E9E-BEC5-4A8B-B8FC-B2E2723ABC13}"/>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4B50C776-5823-4928-8171-76780999EFB0}" type="slidenum">
              <a:rPr lang="en-US" altLang="en-US" sz="1300" smtClean="0">
                <a:latin typeface="Arial" panose="020B0604020202020204" pitchFamily="34" charset="0"/>
              </a:rPr>
              <a:pPr>
                <a:spcBef>
                  <a:spcPct val="0"/>
                </a:spcBef>
              </a:pPr>
              <a:t>6</a:t>
            </a:fld>
            <a:endParaRPr lang="en-US" altLang="en-US" sz="1300">
              <a:latin typeface="Arial" panose="020B0604020202020204"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a:extLst>
              <a:ext uri="{FF2B5EF4-FFF2-40B4-BE49-F238E27FC236}">
                <a16:creationId xmlns:a16="http://schemas.microsoft.com/office/drawing/2014/main" id="{0527DE91-92E8-42F3-80BE-80BFE8E6161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Notes Placeholder 2">
            <a:extLst>
              <a:ext uri="{FF2B5EF4-FFF2-40B4-BE49-F238E27FC236}">
                <a16:creationId xmlns:a16="http://schemas.microsoft.com/office/drawing/2014/main" id="{EDEC171A-A6D2-45F6-A8D1-E3E265555A7A}"/>
              </a:ext>
            </a:extLst>
          </p:cNvPr>
          <p:cNvSpPr>
            <a:spLocks noGrp="1"/>
          </p:cNvSpPr>
          <p:nvPr>
            <p:ph type="body" idx="1"/>
          </p:nvPr>
        </p:nvSpPr>
        <p:spPr bwMode="auto"/>
        <p:txBody>
          <a:bodyPr wrap="square" numCol="1" anchor="t" anchorCtr="0" compatLnSpc="1">
            <a:prstTxWarp prst="textNoShape">
              <a:avLst/>
            </a:prstTxWarp>
            <a:normAutofit/>
          </a:bodyPr>
          <a:lstStyle/>
          <a:p>
            <a:pPr>
              <a:spcBef>
                <a:spcPts val="1157"/>
              </a:spcBef>
              <a:defRPr/>
            </a:pPr>
            <a:endParaRPr lang="en-US" dirty="0"/>
          </a:p>
        </p:txBody>
      </p:sp>
      <p:sp>
        <p:nvSpPr>
          <p:cNvPr id="31748" name="Slide Number Placeholder 3">
            <a:extLst>
              <a:ext uri="{FF2B5EF4-FFF2-40B4-BE49-F238E27FC236}">
                <a16:creationId xmlns:a16="http://schemas.microsoft.com/office/drawing/2014/main" id="{39DA4EF0-2C1E-42C1-B221-DD909A059DD7}"/>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773FADBA-EDD7-432C-9BEC-A028ADC64FB3}" type="slidenum">
              <a:rPr lang="en-US" altLang="en-US" sz="1300" smtClean="0">
                <a:latin typeface="Arial" panose="020B0604020202020204" pitchFamily="34" charset="0"/>
              </a:rPr>
              <a:pPr>
                <a:spcBef>
                  <a:spcPct val="0"/>
                </a:spcBef>
              </a:pPr>
              <a:t>7</a:t>
            </a:fld>
            <a:endParaRPr lang="en-US" altLang="en-US" sz="1300">
              <a:latin typeface="Arial" panose="020B0604020202020204"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a:extLst>
              <a:ext uri="{FF2B5EF4-FFF2-40B4-BE49-F238E27FC236}">
                <a16:creationId xmlns:a16="http://schemas.microsoft.com/office/drawing/2014/main" id="{06F597D6-A5AF-43F8-AC77-E2911E18117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987" name="Notes Placeholder 2">
            <a:extLst>
              <a:ext uri="{FF2B5EF4-FFF2-40B4-BE49-F238E27FC236}">
                <a16:creationId xmlns:a16="http://schemas.microsoft.com/office/drawing/2014/main" id="{B8B37438-8E75-4653-A968-C300547F80E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ts val="1163"/>
              </a:spcBef>
            </a:pPr>
            <a:endParaRPr lang="en-US" altLang="en-US" dirty="0"/>
          </a:p>
        </p:txBody>
      </p:sp>
      <p:sp>
        <p:nvSpPr>
          <p:cNvPr id="41988" name="Slide Number Placeholder 3">
            <a:extLst>
              <a:ext uri="{FF2B5EF4-FFF2-40B4-BE49-F238E27FC236}">
                <a16:creationId xmlns:a16="http://schemas.microsoft.com/office/drawing/2014/main" id="{B2FCFCFC-4F3D-4F17-BB41-5B81D7406779}"/>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FB23E799-B34B-469D-B6B2-90CA2F3D2052}" type="slidenum">
              <a:rPr lang="en-US" altLang="en-US" sz="1300" smtClean="0">
                <a:latin typeface="Arial" panose="020B0604020202020204" pitchFamily="34" charset="0"/>
              </a:rPr>
              <a:pPr>
                <a:spcBef>
                  <a:spcPct val="0"/>
                </a:spcBef>
              </a:pPr>
              <a:t>10</a:t>
            </a:fld>
            <a:endParaRPr lang="en-US" altLang="en-US" sz="1300">
              <a:latin typeface="Arial" panose="020B0604020202020204"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a:extLst>
              <a:ext uri="{FF2B5EF4-FFF2-40B4-BE49-F238E27FC236}">
                <a16:creationId xmlns:a16="http://schemas.microsoft.com/office/drawing/2014/main" id="{28655455-9C3D-4FFD-A85A-1EBD6D29ECC2}"/>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es Placeholder 2">
            <a:extLst>
              <a:ext uri="{FF2B5EF4-FFF2-40B4-BE49-F238E27FC236}">
                <a16:creationId xmlns:a16="http://schemas.microsoft.com/office/drawing/2014/main" id="{9E525E15-8D31-4C83-8E63-F8B0A9B925B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ts val="1163"/>
              </a:spcBef>
            </a:pPr>
            <a:endParaRPr lang="en-US" altLang="en-US" dirty="0"/>
          </a:p>
        </p:txBody>
      </p:sp>
      <p:sp>
        <p:nvSpPr>
          <p:cNvPr id="39940" name="Slide Number Placeholder 3">
            <a:extLst>
              <a:ext uri="{FF2B5EF4-FFF2-40B4-BE49-F238E27FC236}">
                <a16:creationId xmlns:a16="http://schemas.microsoft.com/office/drawing/2014/main" id="{5532E12A-B7C9-454C-9041-DF7A3BA03B6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F29DD5E1-3EEC-47C1-B037-FF40E63B971E}" type="slidenum">
              <a:rPr lang="en-US" altLang="en-US" sz="1300" smtClean="0">
                <a:latin typeface="Arial" panose="020B0604020202020204" pitchFamily="34" charset="0"/>
              </a:rPr>
              <a:pPr>
                <a:spcBef>
                  <a:spcPct val="0"/>
                </a:spcBef>
              </a:pPr>
              <a:t>11</a:t>
            </a:fld>
            <a:endParaRPr lang="en-US" altLang="en-US" sz="1300">
              <a:latin typeface="Arial" panose="020B060402020202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Air_Title">
    <p:bg>
      <p:bgPr>
        <a:blipFill dpi="0" rotWithShape="0">
          <a:blip r:embed="rId2"/>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146269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ir_Chapter">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 name="Title 1"/>
          <p:cNvSpPr>
            <a:spLocks noGrp="1"/>
          </p:cNvSpPr>
          <p:nvPr>
            <p:ph type="title"/>
          </p:nvPr>
        </p:nvSpPr>
        <p:spPr>
          <a:xfrm>
            <a:off x="838200" y="1524000"/>
            <a:ext cx="7467600" cy="623888"/>
          </a:xfrm>
          <a:prstGeom prst="rect">
            <a:avLst/>
          </a:prstGeom>
        </p:spPr>
        <p:txBody>
          <a:bodyPr>
            <a:noAutofit/>
          </a:bodyPr>
          <a:lstStyle>
            <a:lvl1pPr algn="ctr">
              <a:defRPr sz="3400" b="1" cap="small" baseline="0">
                <a:solidFill>
                  <a:srgbClr val="002060"/>
                </a:solidFill>
              </a:defRPr>
            </a:lvl1pPr>
          </a:lstStyle>
          <a:p>
            <a:r>
              <a:rPr lang="en-US"/>
              <a:t>Click to edit Master title style</a:t>
            </a:r>
            <a:endParaRPr lang="en-US" dirty="0"/>
          </a:p>
        </p:txBody>
      </p:sp>
    </p:spTree>
    <p:extLst>
      <p:ext uri="{BB962C8B-B14F-4D97-AF65-F5344CB8AC3E}">
        <p14:creationId xmlns:p14="http://schemas.microsoft.com/office/powerpoint/2010/main" val="42332994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ir_Topic and Content">
    <p:spTree>
      <p:nvGrpSpPr>
        <p:cNvPr id="1" name=""/>
        <p:cNvGrpSpPr/>
        <p:nvPr/>
      </p:nvGrpSpPr>
      <p:grpSpPr>
        <a:xfrm>
          <a:off x="0" y="0"/>
          <a:ext cx="0" cy="0"/>
          <a:chOff x="0" y="0"/>
          <a:chExt cx="0" cy="0"/>
        </a:xfrm>
      </p:grpSpPr>
      <p:sp>
        <p:nvSpPr>
          <p:cNvPr id="9" name="Content Placeholder 2"/>
          <p:cNvSpPr>
            <a:spLocks noGrp="1"/>
          </p:cNvSpPr>
          <p:nvPr>
            <p:ph idx="1"/>
          </p:nvPr>
        </p:nvSpPr>
        <p:spPr>
          <a:xfrm>
            <a:off x="1304324" y="1295400"/>
            <a:ext cx="7534876" cy="4906963"/>
          </a:xfrm>
          <a:prstGeom prst="rect">
            <a:avLst/>
          </a:prstGeom>
        </p:spPr>
        <p:txBody>
          <a:bodyPr/>
          <a:lstStyle>
            <a:lvl1pPr marL="283464" indent="-283464">
              <a:spcBef>
                <a:spcPts val="2016"/>
              </a:spcBef>
              <a:buFont typeface="Arial" pitchFamily="34" charset="0"/>
              <a:buChar char="•"/>
              <a:defRPr sz="2800"/>
            </a:lvl1pPr>
            <a:lvl2pPr>
              <a:spcBef>
                <a:spcPts val="1000"/>
              </a:spcBef>
              <a:defRPr sz="2400"/>
            </a:lvl2pPr>
            <a:lvl3pPr>
              <a:buSzPct val="100000"/>
              <a:buFont typeface="Arial" pitchFamily="34" charset="0"/>
              <a:buChar char="•"/>
              <a:defRPr/>
            </a:lvl3pPr>
            <a:lvl4pPr>
              <a:defRPr sz="22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38" name="Title 1"/>
          <p:cNvSpPr>
            <a:spLocks noGrp="1"/>
          </p:cNvSpPr>
          <p:nvPr>
            <p:ph type="title"/>
          </p:nvPr>
        </p:nvSpPr>
        <p:spPr>
          <a:xfrm>
            <a:off x="1219200" y="304800"/>
            <a:ext cx="7467600" cy="623888"/>
          </a:xfrm>
          <a:prstGeom prst="rect">
            <a:avLst/>
          </a:prstGeom>
        </p:spPr>
        <p:txBody>
          <a:bodyPr>
            <a:noAutofit/>
          </a:bodyPr>
          <a:lstStyle>
            <a:lvl1pPr algn="ctr">
              <a:defRPr sz="3600" b="1"/>
            </a:lvl1pPr>
          </a:lstStyle>
          <a:p>
            <a:r>
              <a:rPr lang="en-US"/>
              <a:t>Click to edit Master title style</a:t>
            </a:r>
            <a:endParaRPr lang="en-US" dirty="0"/>
          </a:p>
        </p:txBody>
      </p:sp>
    </p:spTree>
    <p:extLst>
      <p:ext uri="{BB962C8B-B14F-4D97-AF65-F5344CB8AC3E}">
        <p14:creationId xmlns:p14="http://schemas.microsoft.com/office/powerpoint/2010/main" val="29349789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Air_Columns">
    <p:spTree>
      <p:nvGrpSpPr>
        <p:cNvPr id="1" name=""/>
        <p:cNvGrpSpPr/>
        <p:nvPr/>
      </p:nvGrpSpPr>
      <p:grpSpPr>
        <a:xfrm>
          <a:off x="0" y="0"/>
          <a:ext cx="0" cy="0"/>
          <a:chOff x="0" y="0"/>
          <a:chExt cx="0" cy="0"/>
        </a:xfrm>
      </p:grpSpPr>
      <p:sp>
        <p:nvSpPr>
          <p:cNvPr id="8" name="Content Placeholder 2"/>
          <p:cNvSpPr>
            <a:spLocks noGrp="1"/>
          </p:cNvSpPr>
          <p:nvPr>
            <p:ph sz="half" idx="1"/>
          </p:nvPr>
        </p:nvSpPr>
        <p:spPr>
          <a:xfrm>
            <a:off x="1524000" y="1600200"/>
            <a:ext cx="3429000" cy="4525963"/>
          </a:xfrm>
          <a:prstGeom prst="rect">
            <a:avLst/>
          </a:prstGeom>
        </p:spPr>
        <p:txBody>
          <a:bodyPr/>
          <a:lstStyle>
            <a:lvl1pPr>
              <a:buFont typeface="Wingdings" pitchFamily="2" charset="2"/>
              <a:buChar char="§"/>
              <a:defRPr sz="2400"/>
            </a:lvl1pPr>
            <a:lvl2pPr>
              <a:defRPr sz="2400"/>
            </a:lvl2pPr>
            <a:lvl3pPr>
              <a:buFont typeface="Trebuchet MS" pitchFamily="34" charset="0"/>
              <a:buChar cha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3"/>
          <p:cNvSpPr>
            <a:spLocks noGrp="1"/>
          </p:cNvSpPr>
          <p:nvPr>
            <p:ph sz="half" idx="2"/>
          </p:nvPr>
        </p:nvSpPr>
        <p:spPr>
          <a:xfrm>
            <a:off x="5257800" y="1600200"/>
            <a:ext cx="3429000" cy="4525963"/>
          </a:xfrm>
          <a:prstGeom prst="rect">
            <a:avLst/>
          </a:prstGeom>
        </p:spPr>
        <p:txBody>
          <a:bodyPr/>
          <a:lstStyle>
            <a:lvl1pPr>
              <a:buFont typeface="Wingdings" pitchFamily="2" charset="2"/>
              <a:buChar char="§"/>
              <a:defRPr sz="2400"/>
            </a:lvl1pPr>
            <a:lvl2pPr>
              <a:defRPr sz="2400"/>
            </a:lvl2pPr>
            <a:lvl3pPr>
              <a:buFont typeface="Trebuchet MS" pitchFamily="34" charset="0"/>
              <a:buChar cha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itle 1"/>
          <p:cNvSpPr>
            <a:spLocks noGrp="1"/>
          </p:cNvSpPr>
          <p:nvPr>
            <p:ph type="title"/>
          </p:nvPr>
        </p:nvSpPr>
        <p:spPr>
          <a:xfrm>
            <a:off x="1219200" y="304800"/>
            <a:ext cx="7467600" cy="623888"/>
          </a:xfrm>
          <a:prstGeom prst="rect">
            <a:avLst/>
          </a:prstGeom>
        </p:spPr>
        <p:txBody>
          <a:bodyPr>
            <a:noAutofit/>
          </a:bodyPr>
          <a:lstStyle>
            <a:lvl1pPr algn="ctr">
              <a:defRPr sz="3600" b="1"/>
            </a:lvl1pPr>
          </a:lstStyle>
          <a:p>
            <a:r>
              <a:rPr lang="en-US"/>
              <a:t>Click to edit Master title style</a:t>
            </a:r>
            <a:endParaRPr lang="en-US" dirty="0"/>
          </a:p>
        </p:txBody>
      </p:sp>
    </p:spTree>
    <p:extLst>
      <p:ext uri="{BB962C8B-B14F-4D97-AF65-F5344CB8AC3E}">
        <p14:creationId xmlns:p14="http://schemas.microsoft.com/office/powerpoint/2010/main" val="31230470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Air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lvl1pPr>
          </a:lstStyle>
          <a:p>
            <a:r>
              <a:rPr lang="en-US"/>
              <a:t>Click to edit Master title style</a:t>
            </a:r>
            <a:endParaRPr lang="en-US" dirty="0"/>
          </a:p>
        </p:txBody>
      </p:sp>
    </p:spTree>
    <p:extLst>
      <p:ext uri="{BB962C8B-B14F-4D97-AF65-F5344CB8AC3E}">
        <p14:creationId xmlns:p14="http://schemas.microsoft.com/office/powerpoint/2010/main" val="6883732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picTx" preserve="1">
  <p:cSld name="Air_Pictur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US" dirty="0"/>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solidFill>
                  <a:srgbClr val="002060"/>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42906602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vertTx" preserve="1">
  <p:cSld name="Air_Hand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lvl1pPr>
              <a:buFont typeface="Wingdings" pitchFamily="2" charset="2"/>
              <a:buChar char="§"/>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6040846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9"/>
          <a:srcRect/>
          <a:stretch>
            <a:fillRect/>
          </a:stretch>
        </a:blip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E768BB29-84B1-414C-B4AB-0CEE2FA0BA4F}"/>
              </a:ext>
            </a:extLst>
          </p:cNvPr>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endParaRPr lang="en-US" dirty="0"/>
          </a:p>
        </p:txBody>
      </p:sp>
      <p:sp>
        <p:nvSpPr>
          <p:cNvPr id="1027" name="Text Placeholder 2">
            <a:extLst>
              <a:ext uri="{FF2B5EF4-FFF2-40B4-BE49-F238E27FC236}">
                <a16:creationId xmlns:a16="http://schemas.microsoft.com/office/drawing/2014/main" id="{1680760D-DCE6-43BC-9EFD-90D9223A9CE1}"/>
              </a:ext>
            </a:extLst>
          </p:cNvPr>
          <p:cNvSpPr>
            <a:spLocks noGrp="1"/>
          </p:cNvSpPr>
          <p:nvPr>
            <p:ph type="body" idx="1"/>
          </p:nvPr>
        </p:nvSpPr>
        <p:spPr bwMode="auto">
          <a:xfrm>
            <a:off x="990600" y="1600200"/>
            <a:ext cx="76962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Tree>
  </p:cSld>
  <p:clrMap bg1="lt1" tx1="dk1" bg2="lt2" tx2="dk2" accent1="accent1" accent2="accent2" accent3="accent3" accent4="accent4" accent5="accent5" accent6="accent6" hlink="hlink" folHlink="folHlink"/>
  <p:sldLayoutIdLst>
    <p:sldLayoutId id="2147484169" r:id="rId1"/>
    <p:sldLayoutId id="2147484170" r:id="rId2"/>
    <p:sldLayoutId id="2147484164" r:id="rId3"/>
    <p:sldLayoutId id="2147484165" r:id="rId4"/>
    <p:sldLayoutId id="2147484166" r:id="rId5"/>
    <p:sldLayoutId id="2147484167" r:id="rId6"/>
    <p:sldLayoutId id="2147484168" r:id="rId7"/>
  </p:sldLayoutIdLst>
  <p:hf sldNum="0" hdr="0" ftr="0" dt="0"/>
  <p:txStyles>
    <p:titleStyle>
      <a:lvl1pPr algn="ctr" rtl="0" eaLnBrk="0" fontAlgn="base" hangingPunct="0">
        <a:spcBef>
          <a:spcPct val="0"/>
        </a:spcBef>
        <a:spcAft>
          <a:spcPct val="0"/>
        </a:spcAft>
        <a:defRPr sz="4400" b="1" kern="1200" cap="small">
          <a:solidFill>
            <a:srgbClr val="002060"/>
          </a:solidFill>
          <a:latin typeface="+mj-lt"/>
          <a:ea typeface="+mj-ea"/>
          <a:cs typeface="+mj-cs"/>
        </a:defRPr>
      </a:lvl1pPr>
      <a:lvl2pPr algn="ctr" rtl="0" eaLnBrk="0" fontAlgn="base" hangingPunct="0">
        <a:spcBef>
          <a:spcPct val="0"/>
        </a:spcBef>
        <a:spcAft>
          <a:spcPct val="0"/>
        </a:spcAft>
        <a:defRPr sz="4400" b="1">
          <a:solidFill>
            <a:srgbClr val="002060"/>
          </a:solidFill>
          <a:latin typeface="Calibri" pitchFamily="34" charset="0"/>
        </a:defRPr>
      </a:lvl2pPr>
      <a:lvl3pPr algn="ctr" rtl="0" eaLnBrk="0" fontAlgn="base" hangingPunct="0">
        <a:spcBef>
          <a:spcPct val="0"/>
        </a:spcBef>
        <a:spcAft>
          <a:spcPct val="0"/>
        </a:spcAft>
        <a:defRPr sz="4400" b="1">
          <a:solidFill>
            <a:srgbClr val="002060"/>
          </a:solidFill>
          <a:latin typeface="Calibri" pitchFamily="34" charset="0"/>
        </a:defRPr>
      </a:lvl3pPr>
      <a:lvl4pPr algn="ctr" rtl="0" eaLnBrk="0" fontAlgn="base" hangingPunct="0">
        <a:spcBef>
          <a:spcPct val="0"/>
        </a:spcBef>
        <a:spcAft>
          <a:spcPct val="0"/>
        </a:spcAft>
        <a:defRPr sz="4400" b="1">
          <a:solidFill>
            <a:srgbClr val="002060"/>
          </a:solidFill>
          <a:latin typeface="Calibri" pitchFamily="34" charset="0"/>
        </a:defRPr>
      </a:lvl4pPr>
      <a:lvl5pPr algn="ctr" rtl="0" eaLnBrk="0" fontAlgn="base" hangingPunct="0">
        <a:spcBef>
          <a:spcPct val="0"/>
        </a:spcBef>
        <a:spcAft>
          <a:spcPct val="0"/>
        </a:spcAft>
        <a:defRPr sz="4400" b="1">
          <a:solidFill>
            <a:srgbClr val="002060"/>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hyperlink" Target="https://www.mrlc.gov/" TargetMode="External"/><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5C0F7468-E1A3-4AEA-AAB1-392CB632D824}"/>
              </a:ext>
            </a:extLst>
          </p:cNvPr>
          <p:cNvSpPr txBox="1">
            <a:spLocks/>
          </p:cNvSpPr>
          <p:nvPr/>
        </p:nvSpPr>
        <p:spPr>
          <a:xfrm>
            <a:off x="5410200" y="4572000"/>
            <a:ext cx="3505200" cy="384175"/>
          </a:xfrm>
          <a:prstGeom prst="rect">
            <a:avLst/>
          </a:prstGeom>
          <a:ln>
            <a:noFill/>
          </a:ln>
        </p:spPr>
        <p:txBody>
          <a:bodyPr>
            <a:normAutofit fontScale="92500" lnSpcReduction="20000"/>
          </a:bodyPr>
          <a:lstStyle>
            <a:lvl1pPr algn="r">
              <a:defRPr sz="2400" b="1" baseline="0">
                <a:solidFill>
                  <a:schemeClr val="bg1"/>
                </a:solidFill>
              </a:defRPr>
            </a:lvl1pPr>
          </a:lstStyle>
          <a:p>
            <a:pPr eaLnBrk="1" hangingPunct="1">
              <a:defRPr/>
            </a:pPr>
            <a:r>
              <a:rPr lang="en-US" cap="small">
                <a:latin typeface="Times New Roman" panose="02020603050405020304" pitchFamily="18" charset="0"/>
                <a:ea typeface="+mj-ea"/>
                <a:cs typeface="Times New Roman" panose="02020603050405020304" pitchFamily="18" charset="0"/>
              </a:rPr>
              <a:t>Course: MODL 301</a:t>
            </a:r>
            <a:endParaRPr lang="en-US" cap="small" dirty="0">
              <a:latin typeface="Times New Roman" panose="02020603050405020304" pitchFamily="18" charset="0"/>
              <a:ea typeface="+mj-ea"/>
              <a:cs typeface="Times New Roman" panose="02020603050405020304" pitchFamily="18" charset="0"/>
            </a:endParaRPr>
          </a:p>
        </p:txBody>
      </p:sp>
      <p:sp>
        <p:nvSpPr>
          <p:cNvPr id="6" name="Rectangle 5">
            <a:extLst>
              <a:ext uri="{FF2B5EF4-FFF2-40B4-BE49-F238E27FC236}">
                <a16:creationId xmlns:a16="http://schemas.microsoft.com/office/drawing/2014/main" id="{90C40DDE-FAC5-47C7-A8A0-B76B6F57940C}"/>
              </a:ext>
            </a:extLst>
          </p:cNvPr>
          <p:cNvSpPr>
            <a:spLocks noChangeArrowheads="1"/>
          </p:cNvSpPr>
          <p:nvPr/>
        </p:nvSpPr>
        <p:spPr bwMode="auto">
          <a:xfrm>
            <a:off x="304800" y="152400"/>
            <a:ext cx="6400800" cy="646113"/>
          </a:xfrm>
          <a:prstGeom prst="rect">
            <a:avLst/>
          </a:prstGeom>
          <a:noFill/>
          <a:ln w="9525">
            <a:noFill/>
            <a:miter lim="800000"/>
            <a:headEnd/>
            <a:tailEnd/>
          </a:ln>
        </p:spPr>
        <p:txBody>
          <a:bodyPr>
            <a:spAutoFit/>
          </a:bodyPr>
          <a:lstStyle/>
          <a:p>
            <a:pPr eaLnBrk="1" hangingPunct="1">
              <a:defRPr/>
            </a:pPr>
            <a:r>
              <a:rPr lang="en-US" dirty="0">
                <a:solidFill>
                  <a:schemeClr val="bg1"/>
                </a:solidFill>
                <a:latin typeface="Times New Roman" panose="02020603050405020304" pitchFamily="18" charset="0"/>
                <a:cs typeface="Times New Roman" panose="02020603050405020304" pitchFamily="18" charset="0"/>
              </a:rPr>
              <a:t>Air Pollution Dispersion Models:</a:t>
            </a:r>
          </a:p>
          <a:p>
            <a:pPr eaLnBrk="1" hangingPunct="1">
              <a:defRPr/>
            </a:pPr>
            <a:r>
              <a:rPr lang="en-US" dirty="0">
                <a:solidFill>
                  <a:schemeClr val="bg1"/>
                </a:solidFill>
                <a:latin typeface="Times New Roman" panose="02020603050405020304" pitchFamily="18" charset="0"/>
                <a:cs typeface="Times New Roman" panose="02020603050405020304" pitchFamily="18" charset="0"/>
              </a:rPr>
              <a:t>Applications with the AERMOD Modeling System</a:t>
            </a:r>
          </a:p>
        </p:txBody>
      </p:sp>
      <p:sp>
        <p:nvSpPr>
          <p:cNvPr id="7" name="Title 1">
            <a:extLst>
              <a:ext uri="{FF2B5EF4-FFF2-40B4-BE49-F238E27FC236}">
                <a16:creationId xmlns:a16="http://schemas.microsoft.com/office/drawing/2014/main" id="{54A94C0D-7A46-476B-9C50-7D25DFAA3618}"/>
              </a:ext>
            </a:extLst>
          </p:cNvPr>
          <p:cNvSpPr txBox="1">
            <a:spLocks noGrp="1"/>
          </p:cNvSpPr>
          <p:nvPr>
            <p:ph type="title" idx="4294967295"/>
          </p:nvPr>
        </p:nvSpPr>
        <p:spPr>
          <a:xfrm>
            <a:off x="249238" y="869950"/>
            <a:ext cx="8894762" cy="623888"/>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3200" b="1" i="0" u="none" strike="noStrike" kern="1200" cap="small" spc="0" normalizeH="0" baseline="0" noProof="0" dirty="0">
                <a:ln>
                  <a:noFill/>
                </a:ln>
                <a:solidFill>
                  <a:schemeClr val="bg1"/>
                </a:solidFill>
                <a:effectLst/>
                <a:uLnTx/>
                <a:uFillTx/>
                <a:latin typeface="Times New Roman" panose="02020603050405020304" pitchFamily="18" charset="0"/>
                <a:cs typeface="Times New Roman" panose="02020603050405020304" pitchFamily="18" charset="0"/>
              </a:rPr>
              <a:t>AERSURFACE Hands-on</a:t>
            </a:r>
          </a:p>
        </p:txBody>
      </p:sp>
      <p:sp>
        <p:nvSpPr>
          <p:cNvPr id="8" name="Title 1">
            <a:extLst>
              <a:ext uri="{FF2B5EF4-FFF2-40B4-BE49-F238E27FC236}">
                <a16:creationId xmlns:a16="http://schemas.microsoft.com/office/drawing/2014/main" id="{5D2AD63E-8C82-4D76-A280-683B3BC11960}"/>
              </a:ext>
            </a:extLst>
          </p:cNvPr>
          <p:cNvSpPr txBox="1">
            <a:spLocks/>
          </p:cNvSpPr>
          <p:nvPr/>
        </p:nvSpPr>
        <p:spPr>
          <a:xfrm>
            <a:off x="5408613" y="4973638"/>
            <a:ext cx="3505200" cy="384175"/>
          </a:xfrm>
          <a:prstGeom prst="rect">
            <a:avLst/>
          </a:prstGeom>
          <a:ln>
            <a:noFill/>
          </a:ln>
        </p:spPr>
        <p:txBody>
          <a:bodyPr>
            <a:normAutofit fontScale="92500" lnSpcReduction="20000"/>
          </a:bodyPr>
          <a:lstStyle>
            <a:lvl1pPr algn="r">
              <a:defRPr sz="2400" b="1" baseline="0">
                <a:solidFill>
                  <a:schemeClr val="bg1"/>
                </a:solidFill>
              </a:defRPr>
            </a:lvl1pPr>
          </a:lstStyle>
          <a:p>
            <a:pPr eaLnBrk="1" hangingPunct="1">
              <a:defRPr/>
            </a:pPr>
            <a:endParaRPr lang="en-US" cap="small" dirty="0">
              <a:latin typeface="Times New Roman" panose="02020603050405020304" pitchFamily="18" charset="0"/>
              <a:ea typeface="+mj-ea"/>
              <a:cs typeface="Times New Roman" panose="02020603050405020304"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6E1894C0-33FC-41CB-A02C-7C0380B12023}"/>
              </a:ext>
            </a:extLst>
          </p:cNvPr>
          <p:cNvSpPr>
            <a:spLocks noGrp="1"/>
          </p:cNvSpPr>
          <p:nvPr>
            <p:ph type="title"/>
          </p:nvPr>
        </p:nvSpPr>
        <p:spPr>
          <a:xfrm>
            <a:off x="925513" y="304800"/>
            <a:ext cx="7761287" cy="925513"/>
          </a:xfrm>
        </p:spPr>
        <p:txBody>
          <a:bodyPr/>
          <a:lstStyle/>
          <a:p>
            <a:pPr>
              <a:defRPr/>
            </a:pPr>
            <a:r>
              <a:rPr lang="en-US" sz="2800" dirty="0">
                <a:latin typeface="Times New Roman" panose="02020603050405020304" pitchFamily="18" charset="0"/>
                <a:cs typeface="Times New Roman" panose="02020603050405020304" pitchFamily="18" charset="0"/>
              </a:rPr>
              <a:t>AERSURFACE—Control File Parameters for </a:t>
            </a:r>
            <a:r>
              <a:rPr lang="en-US" sz="2800">
                <a:latin typeface="Times New Roman" panose="02020603050405020304" pitchFamily="18" charset="0"/>
                <a:cs typeface="Times New Roman" panose="02020603050405020304" pitchFamily="18" charset="0"/>
              </a:rPr>
              <a:t>KABE and (</a:t>
            </a:r>
            <a:r>
              <a:rPr lang="en-US" sz="2800" dirty="0">
                <a:latin typeface="Times New Roman" panose="02020603050405020304" pitchFamily="18" charset="0"/>
                <a:cs typeface="Times New Roman" panose="02020603050405020304" pitchFamily="18" charset="0"/>
              </a:rPr>
              <a:t>KABE2)</a:t>
            </a:r>
          </a:p>
        </p:txBody>
      </p:sp>
      <p:sp>
        <p:nvSpPr>
          <p:cNvPr id="40963" name="Content Placeholder 5">
            <a:extLst>
              <a:ext uri="{FF2B5EF4-FFF2-40B4-BE49-F238E27FC236}">
                <a16:creationId xmlns:a16="http://schemas.microsoft.com/office/drawing/2014/main" id="{EE718A3B-4803-4827-9F09-6D12257E75E1}"/>
              </a:ext>
            </a:extLst>
          </p:cNvPr>
          <p:cNvSpPr>
            <a:spLocks noGrp="1"/>
          </p:cNvSpPr>
          <p:nvPr>
            <p:ph sz="half" idx="1"/>
          </p:nvPr>
        </p:nvSpPr>
        <p:spPr>
          <a:xfrm>
            <a:off x="1393825" y="1470025"/>
            <a:ext cx="7183438" cy="5235575"/>
          </a:xfrm>
        </p:spPr>
        <p:txBody>
          <a:bodyPr/>
          <a:lstStyle/>
          <a:p>
            <a:pPr>
              <a:buFont typeface="Wingdings" pitchFamily="2" charset="2"/>
              <a:buChar char="Ø"/>
            </a:pPr>
            <a:r>
              <a:rPr lang="en-US" altLang="en-US" sz="2000" i="1" dirty="0">
                <a:latin typeface="Times New Roman" panose="02020603050405020304" pitchFamily="18" charset="0"/>
                <a:cs typeface="Times New Roman" panose="02020603050405020304" pitchFamily="18" charset="0"/>
              </a:rPr>
              <a:t>Center of domain</a:t>
            </a:r>
            <a:r>
              <a:rPr lang="en-US" altLang="en-US" sz="2000" dirty="0">
                <a:latin typeface="Times New Roman" panose="02020603050405020304" pitchFamily="18" charset="0"/>
                <a:cs typeface="Times New Roman" panose="02020603050405020304" pitchFamily="18" charset="0"/>
              </a:rPr>
              <a:t>: 40.64990 North, 75.44883 West</a:t>
            </a:r>
          </a:p>
          <a:p>
            <a:pPr>
              <a:buFont typeface="Wingdings" pitchFamily="2" charset="2"/>
              <a:buChar char="Ø"/>
            </a:pPr>
            <a:r>
              <a:rPr lang="en-US" altLang="en-US" sz="2000" dirty="0">
                <a:latin typeface="Times New Roman" panose="02020603050405020304" pitchFamily="18" charset="0"/>
                <a:cs typeface="Times New Roman" panose="02020603050405020304" pitchFamily="18" charset="0"/>
              </a:rPr>
              <a:t>SECONDARY Site</a:t>
            </a:r>
          </a:p>
          <a:p>
            <a:pPr>
              <a:buFont typeface="Wingdings" pitchFamily="2" charset="2"/>
              <a:buChar char="Ø"/>
            </a:pPr>
            <a:r>
              <a:rPr lang="en-US" altLang="en-US" sz="2000" i="1" dirty="0">
                <a:latin typeface="Times New Roman" panose="02020603050405020304" pitchFamily="18" charset="0"/>
                <a:cs typeface="Times New Roman" panose="02020603050405020304" pitchFamily="18" charset="0"/>
              </a:rPr>
              <a:t>Geographic reference datum: </a:t>
            </a:r>
            <a:r>
              <a:rPr lang="en-US" altLang="en-US" sz="2000" dirty="0">
                <a:latin typeface="Times New Roman" panose="02020603050405020304" pitchFamily="18" charset="0"/>
                <a:cs typeface="Times New Roman" panose="02020603050405020304" pitchFamily="18" charset="0"/>
              </a:rPr>
              <a:t>NAD83</a:t>
            </a:r>
          </a:p>
          <a:p>
            <a:pPr lvl="1">
              <a:spcBef>
                <a:spcPct val="0"/>
              </a:spcBef>
              <a:buFont typeface="Wingdings" panose="05000000000000000000" pitchFamily="2" charset="2"/>
              <a:buChar char="§"/>
            </a:pPr>
            <a:r>
              <a:rPr lang="en-US" altLang="en-US" sz="2000" dirty="0">
                <a:latin typeface="Times New Roman" panose="02020603050405020304" pitchFamily="18" charset="0"/>
                <a:cs typeface="Times New Roman" panose="02020603050405020304" pitchFamily="18" charset="0"/>
              </a:rPr>
              <a:t>Average moisture</a:t>
            </a:r>
          </a:p>
          <a:p>
            <a:pPr lvl="1">
              <a:spcBef>
                <a:spcPct val="0"/>
              </a:spcBef>
              <a:buFont typeface="Wingdings" panose="05000000000000000000" pitchFamily="2" charset="2"/>
              <a:buChar char="§"/>
            </a:pPr>
            <a:r>
              <a:rPr lang="en-US" altLang="en-US" sz="2000" dirty="0">
                <a:latin typeface="Times New Roman" panose="02020603050405020304" pitchFamily="18" charset="0"/>
                <a:cs typeface="Times New Roman" panose="02020603050405020304" pitchFamily="18" charset="0"/>
              </a:rPr>
              <a:t>Continuous snow cover</a:t>
            </a:r>
          </a:p>
          <a:p>
            <a:pPr lvl="1">
              <a:spcBef>
                <a:spcPct val="0"/>
              </a:spcBef>
              <a:buFont typeface="Wingdings" panose="05000000000000000000" pitchFamily="2" charset="2"/>
              <a:buChar char="§"/>
            </a:pPr>
            <a:r>
              <a:rPr lang="en-US" altLang="en-US" sz="2000" dirty="0">
                <a:latin typeface="Times New Roman" panose="02020603050405020304" pitchFamily="18" charset="0"/>
                <a:cs typeface="Times New Roman" panose="02020603050405020304" pitchFamily="18" charset="0"/>
              </a:rPr>
              <a:t>Non-arid</a:t>
            </a:r>
          </a:p>
          <a:p>
            <a:pPr>
              <a:buFont typeface="Wingdings" pitchFamily="2" charset="2"/>
              <a:buChar char="Ø"/>
            </a:pPr>
            <a:r>
              <a:rPr lang="en-US" altLang="en-US" sz="2000" i="1" dirty="0">
                <a:latin typeface="Times New Roman" panose="02020603050405020304" pitchFamily="18" charset="0"/>
                <a:cs typeface="Times New Roman" panose="02020603050405020304" pitchFamily="18" charset="0"/>
              </a:rPr>
              <a:t>Surface characteristics </a:t>
            </a:r>
          </a:p>
          <a:p>
            <a:pPr lvl="1">
              <a:spcBef>
                <a:spcPct val="0"/>
              </a:spcBef>
              <a:buFont typeface="Wingdings" panose="05000000000000000000" pitchFamily="2" charset="2"/>
              <a:buChar char="§"/>
            </a:pPr>
            <a:r>
              <a:rPr lang="en-US" altLang="en-US" sz="2000" i="1" dirty="0">
                <a:latin typeface="Times New Roman" panose="02020603050405020304" pitchFamily="18" charset="0"/>
                <a:cs typeface="Times New Roman" panose="02020603050405020304" pitchFamily="18" charset="0"/>
              </a:rPr>
              <a:t>Monthly </a:t>
            </a:r>
          </a:p>
          <a:p>
            <a:pPr lvl="1">
              <a:spcBef>
                <a:spcPct val="0"/>
              </a:spcBef>
              <a:buFont typeface="Wingdings" panose="05000000000000000000" pitchFamily="2" charset="2"/>
              <a:buChar char="§"/>
            </a:pPr>
            <a:r>
              <a:rPr lang="en-US" altLang="en-US" sz="2000" i="1" dirty="0">
                <a:latin typeface="Times New Roman" panose="02020603050405020304" pitchFamily="18" charset="0"/>
                <a:cs typeface="Times New Roman" panose="02020603050405020304" pitchFamily="18" charset="0"/>
              </a:rPr>
              <a:t>3 sectors for Zo</a:t>
            </a:r>
            <a:r>
              <a:rPr lang="en-US" altLang="en-US" sz="2000" dirty="0">
                <a:latin typeface="Times New Roman" panose="02020603050405020304" pitchFamily="18" charset="0"/>
                <a:cs typeface="Times New Roman" panose="02020603050405020304" pitchFamily="18" charset="0"/>
              </a:rPr>
              <a:t>: 60–235, 235–320, 320–60</a:t>
            </a:r>
          </a:p>
          <a:p>
            <a:pPr lvl="1">
              <a:spcBef>
                <a:spcPct val="0"/>
              </a:spcBef>
              <a:buFont typeface="Wingdings" panose="05000000000000000000" pitchFamily="2" charset="2"/>
              <a:buChar char="§"/>
            </a:pPr>
            <a:r>
              <a:rPr lang="en-US" altLang="en-US" sz="2000">
                <a:latin typeface="Times New Roman" panose="02020603050405020304" pitchFamily="18" charset="0"/>
                <a:cs typeface="Times New Roman" panose="02020603050405020304" pitchFamily="18" charset="0"/>
              </a:rPr>
              <a:t>All sectors are defined as LOWZO</a:t>
            </a:r>
          </a:p>
          <a:p>
            <a:pPr>
              <a:buFont typeface="Wingdings" pitchFamily="2" charset="2"/>
              <a:buChar char="Ø"/>
            </a:pPr>
            <a:r>
              <a:rPr lang="en-US" altLang="en-US" sz="2000" i="1">
                <a:latin typeface="Times New Roman" panose="02020603050405020304" pitchFamily="18" charset="0"/>
                <a:cs typeface="Times New Roman" panose="02020603050405020304" pitchFamily="18" charset="0"/>
              </a:rPr>
              <a:t>Seasons</a:t>
            </a:r>
            <a:r>
              <a:rPr lang="en-US" altLang="en-US" sz="2000" dirty="0">
                <a:latin typeface="Times New Roman" panose="02020603050405020304" pitchFamily="18" charset="0"/>
                <a:cs typeface="Times New Roman" panose="02020603050405020304" pitchFamily="18" charset="0"/>
              </a:rPr>
              <a:t>:</a:t>
            </a:r>
          </a:p>
          <a:p>
            <a:pPr lvl="1">
              <a:spcBef>
                <a:spcPct val="0"/>
              </a:spcBef>
              <a:buFont typeface="Wingdings" panose="05000000000000000000" pitchFamily="2" charset="2"/>
              <a:buChar char="§"/>
            </a:pPr>
            <a:r>
              <a:rPr lang="en-US" altLang="en-US" sz="2000" dirty="0">
                <a:latin typeface="Times New Roman" panose="02020603050405020304" pitchFamily="18" charset="0"/>
                <a:cs typeface="Times New Roman" panose="02020603050405020304" pitchFamily="18" charset="0"/>
              </a:rPr>
              <a:t>Winter </a:t>
            </a:r>
            <a:r>
              <a:rPr lang="en-US" altLang="en-US" sz="2000" dirty="0">
                <a:solidFill>
                  <a:srgbClr val="FF0000"/>
                </a:solidFill>
                <a:latin typeface="Times New Roman" panose="02020603050405020304" pitchFamily="18" charset="0"/>
                <a:cs typeface="Times New Roman" panose="02020603050405020304" pitchFamily="18" charset="0"/>
              </a:rPr>
              <a:t>without</a:t>
            </a:r>
            <a:r>
              <a:rPr lang="en-US" altLang="en-US" sz="2000" dirty="0">
                <a:latin typeface="Times New Roman" panose="02020603050405020304" pitchFamily="18" charset="0"/>
                <a:cs typeface="Times New Roman" panose="02020603050405020304" pitchFamily="18" charset="0"/>
              </a:rPr>
              <a:t> continuous snow: 10  11  12  1</a:t>
            </a:r>
          </a:p>
          <a:p>
            <a:pPr lvl="1">
              <a:spcBef>
                <a:spcPct val="0"/>
              </a:spcBef>
              <a:buFont typeface="Wingdings" panose="05000000000000000000" pitchFamily="2" charset="2"/>
              <a:buChar char="§"/>
            </a:pPr>
            <a:r>
              <a:rPr lang="en-US" altLang="en-US" sz="2000" dirty="0">
                <a:latin typeface="Times New Roman" panose="02020603050405020304" pitchFamily="18" charset="0"/>
                <a:cs typeface="Times New Roman" panose="02020603050405020304" pitchFamily="18" charset="0"/>
              </a:rPr>
              <a:t>Winter </a:t>
            </a:r>
            <a:r>
              <a:rPr lang="en-US" altLang="en-US" sz="2000" dirty="0">
                <a:solidFill>
                  <a:srgbClr val="FF0000"/>
                </a:solidFill>
                <a:latin typeface="Times New Roman" panose="02020603050405020304" pitchFamily="18" charset="0"/>
                <a:cs typeface="Times New Roman" panose="02020603050405020304" pitchFamily="18" charset="0"/>
              </a:rPr>
              <a:t>with</a:t>
            </a:r>
            <a:r>
              <a:rPr lang="en-US" altLang="en-US" sz="2000" dirty="0">
                <a:latin typeface="Times New Roman" panose="02020603050405020304" pitchFamily="18" charset="0"/>
                <a:cs typeface="Times New Roman" panose="02020603050405020304" pitchFamily="18" charset="0"/>
              </a:rPr>
              <a:t> continuous snow: 2  3</a:t>
            </a:r>
          </a:p>
          <a:p>
            <a:pPr lvl="1">
              <a:spcBef>
                <a:spcPct val="0"/>
              </a:spcBef>
              <a:buFont typeface="Wingdings" panose="05000000000000000000" pitchFamily="2" charset="2"/>
              <a:buChar char="§"/>
            </a:pPr>
            <a:r>
              <a:rPr lang="en-US" altLang="en-US" sz="2000" dirty="0">
                <a:latin typeface="Times New Roman" panose="02020603050405020304" pitchFamily="18" charset="0"/>
                <a:cs typeface="Times New Roman" panose="02020603050405020304" pitchFamily="18" charset="0"/>
              </a:rPr>
              <a:t>Spring: 4  5  6</a:t>
            </a:r>
          </a:p>
          <a:p>
            <a:pPr lvl="1">
              <a:spcBef>
                <a:spcPct val="0"/>
              </a:spcBef>
              <a:buFont typeface="Wingdings" panose="05000000000000000000" pitchFamily="2" charset="2"/>
              <a:buChar char="§"/>
            </a:pPr>
            <a:r>
              <a:rPr lang="en-US" altLang="en-US" sz="2000" dirty="0">
                <a:latin typeface="Times New Roman" panose="02020603050405020304" pitchFamily="18" charset="0"/>
                <a:cs typeface="Times New Roman" panose="02020603050405020304" pitchFamily="18" charset="0"/>
              </a:rPr>
              <a:t>Summer: 7  8  9</a:t>
            </a:r>
          </a:p>
          <a:p>
            <a:pPr lvl="1">
              <a:spcBef>
                <a:spcPct val="0"/>
              </a:spcBef>
              <a:buFont typeface="Wingdings" panose="05000000000000000000" pitchFamily="2" charset="2"/>
              <a:buChar char="§"/>
            </a:pPr>
            <a:r>
              <a:rPr lang="en-US" altLang="en-US" sz="2000" dirty="0">
                <a:latin typeface="Times New Roman" panose="02020603050405020304" pitchFamily="18" charset="0"/>
                <a:cs typeface="Times New Roman" panose="02020603050405020304" pitchFamily="18" charset="0"/>
              </a:rPr>
              <a:t>Autumn: 0</a:t>
            </a:r>
          </a:p>
          <a:p>
            <a:endParaRPr lang="en-US" alt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B6CCAD9-7345-4081-A5D4-54FC81721632}"/>
              </a:ext>
            </a:extLst>
          </p:cNvPr>
          <p:cNvSpPr>
            <a:spLocks noGrp="1"/>
          </p:cNvSpPr>
          <p:nvPr>
            <p:ph type="title"/>
          </p:nvPr>
        </p:nvSpPr>
        <p:spPr>
          <a:xfrm>
            <a:off x="1182688" y="52388"/>
            <a:ext cx="7467600" cy="623887"/>
          </a:xfrm>
        </p:spPr>
        <p:txBody>
          <a:bodyPr/>
          <a:lstStyle/>
          <a:p>
            <a:pPr>
              <a:defRPr/>
            </a:pPr>
            <a:r>
              <a:rPr lang="en-US" sz="2800" dirty="0">
                <a:latin typeface="Times New Roman" panose="02020603050405020304" pitchFamily="18" charset="0"/>
                <a:cs typeface="Times New Roman" panose="02020603050405020304" pitchFamily="18" charset="0"/>
              </a:rPr>
              <a:t>AERSURFACE—KABE as Secondary Site</a:t>
            </a:r>
          </a:p>
        </p:txBody>
      </p:sp>
      <p:sp>
        <p:nvSpPr>
          <p:cNvPr id="20483" name="Content Placeholder 6">
            <a:extLst>
              <a:ext uri="{FF2B5EF4-FFF2-40B4-BE49-F238E27FC236}">
                <a16:creationId xmlns:a16="http://schemas.microsoft.com/office/drawing/2014/main" id="{019DEEE9-9F34-4958-9DB8-FCAEB6EDE01F}"/>
              </a:ext>
            </a:extLst>
          </p:cNvPr>
          <p:cNvSpPr>
            <a:spLocks noGrp="1"/>
          </p:cNvSpPr>
          <p:nvPr>
            <p:ph sz="half" idx="1"/>
          </p:nvPr>
        </p:nvSpPr>
        <p:spPr>
          <a:xfrm>
            <a:off x="1182688" y="759239"/>
            <a:ext cx="7815262" cy="5305425"/>
          </a:xfrm>
        </p:spPr>
        <p:txBody>
          <a:bodyPr/>
          <a:lstStyle/>
          <a:p>
            <a:pPr>
              <a:spcBef>
                <a:spcPts val="1200"/>
              </a:spcBef>
              <a:buFont typeface="Wingdings" pitchFamily="2" charset="2"/>
              <a:buChar char="Ø"/>
              <a:defRPr/>
            </a:pPr>
            <a:r>
              <a:rPr lang="en-US" sz="1800" dirty="0">
                <a:latin typeface="Times New Roman" panose="02020603050405020304" pitchFamily="18" charset="0"/>
                <a:cs typeface="Times New Roman" panose="02020603050405020304" pitchFamily="18" charset="0"/>
              </a:rPr>
              <a:t>Now</a:t>
            </a:r>
            <a:r>
              <a:rPr lang="en-US" sz="2000" dirty="0">
                <a:latin typeface="Times New Roman" panose="02020603050405020304" pitchFamily="18" charset="0"/>
                <a:cs typeface="Times New Roman" panose="02020603050405020304" pitchFamily="18" charset="0"/>
              </a:rPr>
              <a:t>, develop the control file for the airport </a:t>
            </a:r>
            <a:r>
              <a:rPr lang="en-US" sz="2000" dirty="0">
                <a:highlight>
                  <a:srgbClr val="FFFF00"/>
                </a:highlight>
                <a:latin typeface="Times New Roman" panose="02020603050405020304" pitchFamily="18" charset="0"/>
                <a:cs typeface="Times New Roman" panose="02020603050405020304" pitchFamily="18" charset="0"/>
              </a:rPr>
              <a:t>KABE as SECONDARY</a:t>
            </a:r>
            <a:r>
              <a:rPr lang="en-US" sz="2000" dirty="0">
                <a:latin typeface="Times New Roman" panose="02020603050405020304" pitchFamily="18" charset="0"/>
                <a:cs typeface="Times New Roman" panose="02020603050405020304" pitchFamily="18" charset="0"/>
              </a:rPr>
              <a:t> site for the </a:t>
            </a:r>
            <a:r>
              <a:rPr lang="en-US" sz="2000" dirty="0">
                <a:highlight>
                  <a:srgbClr val="00FFFF"/>
                </a:highlight>
                <a:latin typeface="Times New Roman" panose="02020603050405020304" pitchFamily="18" charset="0"/>
                <a:cs typeface="Times New Roman" panose="02020603050405020304" pitchFamily="18" charset="0"/>
              </a:rPr>
              <a:t>PRIMARY MC on-site data</a:t>
            </a:r>
            <a:r>
              <a:rPr lang="en-US" sz="2000" dirty="0">
                <a:latin typeface="Times New Roman" panose="02020603050405020304" pitchFamily="18" charset="0"/>
                <a:cs typeface="Times New Roman" panose="02020603050405020304" pitchFamily="18" charset="0"/>
              </a:rPr>
              <a:t>, and run AERSURFACE (in AERMOD the secondary site must be referenced as KABE2)</a:t>
            </a:r>
          </a:p>
          <a:p>
            <a:pPr marL="857250" lvl="1" indent="-457200">
              <a:buFont typeface="Arial" panose="020B0604020202020204" pitchFamily="34" charset="0"/>
              <a:buChar char="•"/>
            </a:pPr>
            <a:r>
              <a:rPr lang="en-US" sz="1800" dirty="0">
                <a:latin typeface="Times New Roman" panose="02020603050405020304" pitchFamily="18" charset="0"/>
                <a:cs typeface="Times New Roman" panose="02020603050405020304" pitchFamily="18" charset="0"/>
              </a:rPr>
              <a:t>Construct control file for Allentown NWS …\AERSURFACE\KABE2\</a:t>
            </a:r>
            <a:r>
              <a:rPr lang="en-US" sz="1800" dirty="0" err="1">
                <a:latin typeface="Times New Roman" panose="02020603050405020304" pitchFamily="18" charset="0"/>
                <a:cs typeface="Times New Roman" panose="02020603050405020304" pitchFamily="18" charset="0"/>
              </a:rPr>
              <a:t>aersurface.inp</a:t>
            </a:r>
            <a:endParaRPr lang="en-US" sz="1800" dirty="0">
              <a:latin typeface="Times New Roman" panose="02020603050405020304" pitchFamily="18" charset="0"/>
              <a:cs typeface="Times New Roman" panose="02020603050405020304" pitchFamily="18" charset="0"/>
            </a:endParaRPr>
          </a:p>
          <a:p>
            <a:pPr marL="857250" lvl="1" indent="-457200">
              <a:buFont typeface="Wingdings" panose="05000000000000000000" pitchFamily="2" charset="2"/>
              <a:buChar char="§"/>
            </a:pPr>
            <a:r>
              <a:rPr lang="en-US" sz="1800" dirty="0">
                <a:latin typeface="Times New Roman" panose="02020603050405020304" pitchFamily="18" charset="0"/>
                <a:cs typeface="Times New Roman" panose="02020603050405020304" pitchFamily="18" charset="0"/>
              </a:rPr>
              <a:t>Run AERSURFACE </a:t>
            </a:r>
          </a:p>
          <a:p>
            <a:pPr>
              <a:spcBef>
                <a:spcPts val="1200"/>
              </a:spcBef>
              <a:buFont typeface="Wingdings" pitchFamily="2" charset="2"/>
              <a:buChar char="Ø"/>
              <a:defRPr/>
            </a:pPr>
            <a:r>
              <a:rPr lang="en-US" sz="1800" dirty="0">
                <a:latin typeface="Times New Roman" panose="02020603050405020304" pitchFamily="18" charset="0"/>
                <a:cs typeface="Times New Roman" panose="02020603050405020304" pitchFamily="18" charset="0"/>
              </a:rPr>
              <a:t>Why are we running this? Because the 1 min. ASOS data from KABE will be used to substitute for any missing on-site data</a:t>
            </a:r>
          </a:p>
          <a:p>
            <a:pPr marL="0" indent="0">
              <a:buFont typeface="Wingdings" pitchFamily="2" charset="2"/>
              <a:buNone/>
              <a:defRPr/>
            </a:pPr>
            <a:endParaRPr lang="en-US" sz="2000" dirty="0"/>
          </a:p>
        </p:txBody>
      </p:sp>
      <p:grpSp>
        <p:nvGrpSpPr>
          <p:cNvPr id="38917" name="Group 17" descr="Now that you have completed running AERSURFACE for the Martins Creek meteorological tower location, we will develop the control file and run AERSURFACE for the airport meteorological tower. The information to develop the control file is on the next slide.&#10;&#10;The land cover immediately surrounding the tower is displayed in the slide. The black circle approximates a 1-km radius from the meteorological tower. ">
            <a:extLst>
              <a:ext uri="{FF2B5EF4-FFF2-40B4-BE49-F238E27FC236}">
                <a16:creationId xmlns:a16="http://schemas.microsoft.com/office/drawing/2014/main" id="{AF761F48-A0E2-4961-9B90-4753DFF4CFCA}"/>
              </a:ext>
            </a:extLst>
          </p:cNvPr>
          <p:cNvGrpSpPr>
            <a:grpSpLocks/>
          </p:cNvGrpSpPr>
          <p:nvPr/>
        </p:nvGrpSpPr>
        <p:grpSpPr bwMode="auto">
          <a:xfrm>
            <a:off x="2836248" y="3622263"/>
            <a:ext cx="4160479" cy="2914650"/>
            <a:chOff x="2889249" y="2853027"/>
            <a:chExt cx="4694237" cy="3444875"/>
          </a:xfrm>
        </p:grpSpPr>
        <p:grpSp>
          <p:nvGrpSpPr>
            <p:cNvPr id="38918" name="Group 10">
              <a:extLst>
                <a:ext uri="{FF2B5EF4-FFF2-40B4-BE49-F238E27FC236}">
                  <a16:creationId xmlns:a16="http://schemas.microsoft.com/office/drawing/2014/main" id="{C7A5CF30-F359-43EC-A088-9DE2B8B38A74}"/>
                </a:ext>
              </a:extLst>
            </p:cNvPr>
            <p:cNvGrpSpPr>
              <a:grpSpLocks/>
            </p:cNvGrpSpPr>
            <p:nvPr/>
          </p:nvGrpSpPr>
          <p:grpSpPr bwMode="auto">
            <a:xfrm>
              <a:off x="2889249" y="2853027"/>
              <a:ext cx="4694237" cy="3444875"/>
              <a:chOff x="3230563" y="3289300"/>
              <a:chExt cx="3965575" cy="2814638"/>
            </a:xfrm>
          </p:grpSpPr>
          <p:pic>
            <p:nvPicPr>
              <p:cNvPr id="38925" name="Picture 5">
                <a:extLst>
                  <a:ext uri="{FF2B5EF4-FFF2-40B4-BE49-F238E27FC236}">
                    <a16:creationId xmlns:a16="http://schemas.microsoft.com/office/drawing/2014/main" id="{F8DF9D8A-2D06-4B73-B105-C2599451BB16}"/>
                  </a:ext>
                </a:extLst>
              </p:cNvPr>
              <p:cNvPicPr>
                <a:picLocks noChangeAspect="1"/>
              </p:cNvPicPr>
              <p:nvPr/>
            </p:nvPicPr>
            <p:blipFill>
              <a:blip r:embed="rId3">
                <a:extLst>
                  <a:ext uri="{28A0092B-C50C-407E-A947-70E740481C1C}">
                    <a14:useLocalDpi xmlns:a14="http://schemas.microsoft.com/office/drawing/2010/main" val="0"/>
                  </a:ext>
                </a:extLst>
              </a:blip>
              <a:srcRect l="37854" t="41925" r="43254" b="42325"/>
              <a:stretch>
                <a:fillRect/>
              </a:stretch>
            </p:blipFill>
            <p:spPr bwMode="auto">
              <a:xfrm rot="763349">
                <a:off x="3230563" y="3289300"/>
                <a:ext cx="2849562" cy="281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8926" name="Group 8">
                <a:extLst>
                  <a:ext uri="{FF2B5EF4-FFF2-40B4-BE49-F238E27FC236}">
                    <a16:creationId xmlns:a16="http://schemas.microsoft.com/office/drawing/2014/main" id="{EF875080-6B90-4487-B913-CB84CC049C13}"/>
                  </a:ext>
                </a:extLst>
              </p:cNvPr>
              <p:cNvGrpSpPr>
                <a:grpSpLocks/>
              </p:cNvGrpSpPr>
              <p:nvPr/>
            </p:nvGrpSpPr>
            <p:grpSpPr bwMode="auto">
              <a:xfrm>
                <a:off x="6756400" y="3443652"/>
                <a:ext cx="439738" cy="772748"/>
                <a:chOff x="6756400" y="3443652"/>
                <a:chExt cx="439738" cy="772748"/>
              </a:xfrm>
            </p:grpSpPr>
            <p:cxnSp>
              <p:nvCxnSpPr>
                <p:cNvPr id="10" name="Straight Arrow Connector 9">
                  <a:extLst>
                    <a:ext uri="{FF2B5EF4-FFF2-40B4-BE49-F238E27FC236}">
                      <a16:creationId xmlns:a16="http://schemas.microsoft.com/office/drawing/2014/main" id="{F295E365-7781-41A8-B2F3-CF993995FAC4}"/>
                    </a:ext>
                  </a:extLst>
                </p:cNvPr>
                <p:cNvCxnSpPr/>
                <p:nvPr/>
              </p:nvCxnSpPr>
              <p:spPr>
                <a:xfrm flipV="1">
                  <a:off x="6894395" y="3443651"/>
                  <a:ext cx="0" cy="476024"/>
                </a:xfrm>
                <a:prstGeom prst="straightConnector1">
                  <a:avLst/>
                </a:prstGeom>
                <a:ln w="12700" cmpd="sng">
                  <a:tailEnd type="arrow"/>
                </a:ln>
              </p:spPr>
              <p:style>
                <a:lnRef idx="1">
                  <a:schemeClr val="accent1"/>
                </a:lnRef>
                <a:fillRef idx="0">
                  <a:schemeClr val="accent1"/>
                </a:fillRef>
                <a:effectRef idx="0">
                  <a:schemeClr val="accent1"/>
                </a:effectRef>
                <a:fontRef idx="minor">
                  <a:schemeClr val="tx1"/>
                </a:fontRef>
              </p:style>
            </p:cxnSp>
            <p:sp>
              <p:nvSpPr>
                <p:cNvPr id="38929" name="TextBox 10">
                  <a:extLst>
                    <a:ext uri="{FF2B5EF4-FFF2-40B4-BE49-F238E27FC236}">
                      <a16:creationId xmlns:a16="http://schemas.microsoft.com/office/drawing/2014/main" id="{8FEB7394-65B0-474A-B044-12AA2352C968}"/>
                    </a:ext>
                  </a:extLst>
                </p:cNvPr>
                <p:cNvSpPr txBox="1">
                  <a:spLocks noChangeArrowheads="1"/>
                </p:cNvSpPr>
                <p:nvPr/>
              </p:nvSpPr>
              <p:spPr bwMode="auto">
                <a:xfrm>
                  <a:off x="6756400" y="3848100"/>
                  <a:ext cx="43973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800">
                      <a:latin typeface="Arial" panose="020B0604020202020204" pitchFamily="34" charset="0"/>
                    </a:rPr>
                    <a:t>N</a:t>
                  </a:r>
                </a:p>
              </p:txBody>
            </p:sp>
          </p:grpSp>
          <p:sp>
            <p:nvSpPr>
              <p:cNvPr id="14" name="Oval 13">
                <a:extLst>
                  <a:ext uri="{FF2B5EF4-FFF2-40B4-BE49-F238E27FC236}">
                    <a16:creationId xmlns:a16="http://schemas.microsoft.com/office/drawing/2014/main" id="{0F5C3AA1-8A03-4F66-8E39-794EBAC892DE}"/>
                  </a:ext>
                </a:extLst>
              </p:cNvPr>
              <p:cNvSpPr/>
              <p:nvPr/>
            </p:nvSpPr>
            <p:spPr>
              <a:xfrm>
                <a:off x="3847460" y="3954696"/>
                <a:ext cx="1532855" cy="1531837"/>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grpSp>
        <p:cxnSp>
          <p:nvCxnSpPr>
            <p:cNvPr id="3" name="Straight Arrow Connector 2">
              <a:extLst>
                <a:ext uri="{FF2B5EF4-FFF2-40B4-BE49-F238E27FC236}">
                  <a16:creationId xmlns:a16="http://schemas.microsoft.com/office/drawing/2014/main" id="{6919056C-5025-442E-BDD8-1EAE8327AAC4}"/>
                </a:ext>
              </a:extLst>
            </p:cNvPr>
            <p:cNvCxnSpPr>
              <a:cxnSpLocks/>
            </p:cNvCxnSpPr>
            <p:nvPr/>
          </p:nvCxnSpPr>
          <p:spPr>
            <a:xfrm>
              <a:off x="4571999" y="4592927"/>
              <a:ext cx="1177925" cy="446088"/>
            </a:xfrm>
            <a:prstGeom prst="straightConnector1">
              <a:avLst/>
            </a:prstGeom>
            <a:ln w="38100">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B77BD8B4-3F1F-493C-AEA3-E0AF49C61F48}"/>
                </a:ext>
              </a:extLst>
            </p:cNvPr>
            <p:cNvCxnSpPr>
              <a:cxnSpLocks/>
            </p:cNvCxnSpPr>
            <p:nvPr/>
          </p:nvCxnSpPr>
          <p:spPr>
            <a:xfrm flipH="1">
              <a:off x="3916362" y="4596102"/>
              <a:ext cx="674687" cy="1133475"/>
            </a:xfrm>
            <a:prstGeom prst="straightConnector1">
              <a:avLst/>
            </a:prstGeom>
            <a:ln w="38100">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38921" name="TextBox 10">
              <a:extLst>
                <a:ext uri="{FF2B5EF4-FFF2-40B4-BE49-F238E27FC236}">
                  <a16:creationId xmlns:a16="http://schemas.microsoft.com/office/drawing/2014/main" id="{1BD3A4F6-72F2-449C-A098-93BCDBA287B4}"/>
                </a:ext>
              </a:extLst>
            </p:cNvPr>
            <p:cNvSpPr txBox="1">
              <a:spLocks noChangeArrowheads="1"/>
            </p:cNvSpPr>
            <p:nvPr/>
          </p:nvSpPr>
          <p:spPr bwMode="auto">
            <a:xfrm>
              <a:off x="5734422" y="4897120"/>
              <a:ext cx="44114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1800" b="1">
                  <a:latin typeface="Arial" panose="020B0604020202020204" pitchFamily="34" charset="0"/>
                </a:rPr>
                <a:t>60</a:t>
              </a:r>
            </a:p>
          </p:txBody>
        </p:sp>
        <p:sp>
          <p:nvSpPr>
            <p:cNvPr id="38922" name="TextBox 20">
              <a:extLst>
                <a:ext uri="{FF2B5EF4-FFF2-40B4-BE49-F238E27FC236}">
                  <a16:creationId xmlns:a16="http://schemas.microsoft.com/office/drawing/2014/main" id="{583B60D7-60F1-475E-9BEE-70343D939BA0}"/>
                </a:ext>
              </a:extLst>
            </p:cNvPr>
            <p:cNvSpPr txBox="1">
              <a:spLocks noChangeArrowheads="1"/>
            </p:cNvSpPr>
            <p:nvPr/>
          </p:nvSpPr>
          <p:spPr bwMode="auto">
            <a:xfrm>
              <a:off x="3619499" y="5645585"/>
              <a:ext cx="56938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1800" b="1">
                  <a:latin typeface="Arial" panose="020B0604020202020204" pitchFamily="34" charset="0"/>
                </a:rPr>
                <a:t>235</a:t>
              </a:r>
            </a:p>
          </p:txBody>
        </p:sp>
        <p:cxnSp>
          <p:nvCxnSpPr>
            <p:cNvPr id="22" name="Straight Arrow Connector 21">
              <a:extLst>
                <a:ext uri="{FF2B5EF4-FFF2-40B4-BE49-F238E27FC236}">
                  <a16:creationId xmlns:a16="http://schemas.microsoft.com/office/drawing/2014/main" id="{5424BC7C-EDD3-4856-B9C4-D5A1B40B8CA0}"/>
                </a:ext>
              </a:extLst>
            </p:cNvPr>
            <p:cNvCxnSpPr>
              <a:cxnSpLocks/>
            </p:cNvCxnSpPr>
            <p:nvPr/>
          </p:nvCxnSpPr>
          <p:spPr>
            <a:xfrm flipH="1" flipV="1">
              <a:off x="3598862" y="4007140"/>
              <a:ext cx="971550" cy="566737"/>
            </a:xfrm>
            <a:prstGeom prst="straightConnector1">
              <a:avLst/>
            </a:prstGeom>
            <a:ln w="38100">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38924" name="TextBox 26">
              <a:extLst>
                <a:ext uri="{FF2B5EF4-FFF2-40B4-BE49-F238E27FC236}">
                  <a16:creationId xmlns:a16="http://schemas.microsoft.com/office/drawing/2014/main" id="{037D06B6-F3CC-43B1-B7AC-1751A1319F39}"/>
                </a:ext>
              </a:extLst>
            </p:cNvPr>
            <p:cNvSpPr txBox="1">
              <a:spLocks noChangeArrowheads="1"/>
            </p:cNvSpPr>
            <p:nvPr/>
          </p:nvSpPr>
          <p:spPr bwMode="auto">
            <a:xfrm>
              <a:off x="3156883" y="3699720"/>
              <a:ext cx="56938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1800" b="1">
                  <a:latin typeface="Arial" panose="020B0604020202020204" pitchFamily="34" charset="0"/>
                </a:rPr>
                <a:t>320</a:t>
              </a:r>
            </a:p>
          </p:txBody>
        </p:sp>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B6CCAD9-7345-4081-A5D4-54FC81721632}"/>
              </a:ext>
            </a:extLst>
          </p:cNvPr>
          <p:cNvSpPr>
            <a:spLocks noGrp="1"/>
          </p:cNvSpPr>
          <p:nvPr>
            <p:ph type="title"/>
          </p:nvPr>
        </p:nvSpPr>
        <p:spPr>
          <a:xfrm>
            <a:off x="1140016" y="233487"/>
            <a:ext cx="7467600" cy="623887"/>
          </a:xfrm>
        </p:spPr>
        <p:txBody>
          <a:bodyPr/>
          <a:lstStyle/>
          <a:p>
            <a:pPr>
              <a:defRPr/>
            </a:pPr>
            <a:r>
              <a:rPr lang="en-US" sz="2800" dirty="0">
                <a:latin typeface="Times New Roman" panose="02020603050405020304" pitchFamily="18" charset="0"/>
                <a:cs typeface="Times New Roman" panose="02020603050405020304" pitchFamily="18" charset="0"/>
              </a:rPr>
              <a:t>AERSURFACE—KABE as Primary Site</a:t>
            </a:r>
            <a:br>
              <a:rPr lang="en-US" sz="2800" dirty="0">
                <a:latin typeface="Times New Roman" panose="02020603050405020304" pitchFamily="18" charset="0"/>
                <a:cs typeface="Times New Roman" panose="02020603050405020304" pitchFamily="18" charset="0"/>
              </a:rPr>
            </a:br>
            <a:r>
              <a:rPr lang="en-US" sz="2800" dirty="0">
                <a:latin typeface="Times New Roman" panose="02020603050405020304" pitchFamily="18" charset="0"/>
                <a:cs typeface="Times New Roman" panose="02020603050405020304" pitchFamily="18" charset="0"/>
              </a:rPr>
              <a:t>For 5yr Runs</a:t>
            </a:r>
          </a:p>
        </p:txBody>
      </p:sp>
      <p:sp>
        <p:nvSpPr>
          <p:cNvPr id="20483" name="Content Placeholder 6">
            <a:extLst>
              <a:ext uri="{FF2B5EF4-FFF2-40B4-BE49-F238E27FC236}">
                <a16:creationId xmlns:a16="http://schemas.microsoft.com/office/drawing/2014/main" id="{019DEEE9-9F34-4958-9DB8-FCAEB6EDE01F}"/>
              </a:ext>
            </a:extLst>
          </p:cNvPr>
          <p:cNvSpPr>
            <a:spLocks noGrp="1"/>
          </p:cNvSpPr>
          <p:nvPr>
            <p:ph sz="half" idx="1"/>
          </p:nvPr>
        </p:nvSpPr>
        <p:spPr>
          <a:xfrm>
            <a:off x="1195388" y="987425"/>
            <a:ext cx="7815262" cy="5305425"/>
          </a:xfrm>
        </p:spPr>
        <p:txBody>
          <a:bodyPr/>
          <a:lstStyle/>
          <a:p>
            <a:pPr>
              <a:spcBef>
                <a:spcPts val="1200"/>
              </a:spcBef>
              <a:buFont typeface="Wingdings" pitchFamily="2" charset="2"/>
              <a:buChar char="Ø"/>
              <a:defRPr/>
            </a:pPr>
            <a:r>
              <a:rPr lang="en-US" sz="2000" dirty="0">
                <a:latin typeface="Times New Roman" panose="02020603050405020304" pitchFamily="18" charset="0"/>
                <a:cs typeface="Times New Roman" panose="02020603050405020304" pitchFamily="18" charset="0"/>
              </a:rPr>
              <a:t>Now, develop the control file for the airport </a:t>
            </a:r>
            <a:r>
              <a:rPr lang="en-US" sz="2000" dirty="0">
                <a:highlight>
                  <a:srgbClr val="FFFF00"/>
                </a:highlight>
                <a:latin typeface="Times New Roman" panose="02020603050405020304" pitchFamily="18" charset="0"/>
                <a:cs typeface="Times New Roman" panose="02020603050405020304" pitchFamily="18" charset="0"/>
              </a:rPr>
              <a:t>(KABE) as PRIMARY site </a:t>
            </a:r>
            <a:r>
              <a:rPr lang="en-US" sz="2000" dirty="0">
                <a:latin typeface="Times New Roman" panose="02020603050405020304" pitchFamily="18" charset="0"/>
                <a:cs typeface="Times New Roman" panose="02020603050405020304" pitchFamily="18" charset="0"/>
              </a:rPr>
              <a:t>and run AERSURFACE</a:t>
            </a:r>
          </a:p>
          <a:p>
            <a:pPr marL="857250" lvl="1" indent="-457200">
              <a:buFont typeface="Wingdings" panose="05000000000000000000" pitchFamily="2" charset="2"/>
              <a:buChar char="§"/>
            </a:pPr>
            <a:r>
              <a:rPr lang="en-US" sz="2000" dirty="0">
                <a:latin typeface="Times New Roman" panose="02020603050405020304" pitchFamily="18" charset="0"/>
                <a:cs typeface="Times New Roman" panose="02020603050405020304" pitchFamily="18" charset="0"/>
              </a:rPr>
              <a:t>Construct control file for Allentown NWS …\AERSURFACE\KABE\</a:t>
            </a:r>
            <a:r>
              <a:rPr lang="en-US" sz="2000" dirty="0" err="1">
                <a:latin typeface="Times New Roman" panose="02020603050405020304" pitchFamily="18" charset="0"/>
                <a:cs typeface="Times New Roman" panose="02020603050405020304" pitchFamily="18" charset="0"/>
              </a:rPr>
              <a:t>aersurface.inp</a:t>
            </a:r>
            <a:endParaRPr lang="en-US" sz="2000" dirty="0">
              <a:latin typeface="Times New Roman" panose="02020603050405020304" pitchFamily="18" charset="0"/>
              <a:cs typeface="Times New Roman" panose="02020603050405020304" pitchFamily="18" charset="0"/>
            </a:endParaRPr>
          </a:p>
          <a:p>
            <a:pPr marL="857250" lvl="1" indent="-457200">
              <a:buFont typeface="Wingdings" panose="05000000000000000000" pitchFamily="2" charset="2"/>
              <a:buChar char="§"/>
            </a:pPr>
            <a:r>
              <a:rPr lang="en-US" sz="2000" dirty="0">
                <a:latin typeface="Times New Roman" panose="02020603050405020304" pitchFamily="18" charset="0"/>
                <a:cs typeface="Times New Roman" panose="02020603050405020304" pitchFamily="18" charset="0"/>
              </a:rPr>
              <a:t>Run AERSURFACE </a:t>
            </a:r>
          </a:p>
          <a:p>
            <a:pPr>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Why are we running this? Because Allentown is the only site for surface characteristics for 5 yr  runs</a:t>
            </a:r>
          </a:p>
          <a:p>
            <a:pPr marL="0" indent="0">
              <a:buFont typeface="Wingdings" pitchFamily="2" charset="2"/>
              <a:buNone/>
              <a:defRPr/>
            </a:pPr>
            <a:endParaRPr lang="en-US" sz="2000" dirty="0"/>
          </a:p>
        </p:txBody>
      </p:sp>
      <p:grpSp>
        <p:nvGrpSpPr>
          <p:cNvPr id="38917" name="Group 17" descr="Now that you have completed running AERSURFACE for the Martins Creek meteorological tower location, we will develop the control file and run AERSURFACE for the airport meteorological tower. The information to develop the control file is on the next slide.&#10;&#10;The land cover immediately surrounding the tower is displayed in the slide. The black circle approximates a 1-km radius from the meteorological tower. ">
            <a:extLst>
              <a:ext uri="{FF2B5EF4-FFF2-40B4-BE49-F238E27FC236}">
                <a16:creationId xmlns:a16="http://schemas.microsoft.com/office/drawing/2014/main" id="{AF761F48-A0E2-4961-9B90-4753DFF4CFCA}"/>
              </a:ext>
            </a:extLst>
          </p:cNvPr>
          <p:cNvGrpSpPr>
            <a:grpSpLocks/>
          </p:cNvGrpSpPr>
          <p:nvPr/>
        </p:nvGrpSpPr>
        <p:grpSpPr bwMode="auto">
          <a:xfrm>
            <a:off x="2491760" y="3640137"/>
            <a:ext cx="4160479" cy="2914650"/>
            <a:chOff x="2889249" y="2853027"/>
            <a:chExt cx="4694237" cy="3444875"/>
          </a:xfrm>
        </p:grpSpPr>
        <p:grpSp>
          <p:nvGrpSpPr>
            <p:cNvPr id="38918" name="Group 10">
              <a:extLst>
                <a:ext uri="{FF2B5EF4-FFF2-40B4-BE49-F238E27FC236}">
                  <a16:creationId xmlns:a16="http://schemas.microsoft.com/office/drawing/2014/main" id="{C7A5CF30-F359-43EC-A088-9DE2B8B38A74}"/>
                </a:ext>
              </a:extLst>
            </p:cNvPr>
            <p:cNvGrpSpPr>
              <a:grpSpLocks/>
            </p:cNvGrpSpPr>
            <p:nvPr/>
          </p:nvGrpSpPr>
          <p:grpSpPr bwMode="auto">
            <a:xfrm>
              <a:off x="2889249" y="2853027"/>
              <a:ext cx="4694237" cy="3444875"/>
              <a:chOff x="3230563" y="3289300"/>
              <a:chExt cx="3965575" cy="2814638"/>
            </a:xfrm>
          </p:grpSpPr>
          <p:pic>
            <p:nvPicPr>
              <p:cNvPr id="38925" name="Picture 5">
                <a:extLst>
                  <a:ext uri="{FF2B5EF4-FFF2-40B4-BE49-F238E27FC236}">
                    <a16:creationId xmlns:a16="http://schemas.microsoft.com/office/drawing/2014/main" id="{F8DF9D8A-2D06-4B73-B105-C2599451BB16}"/>
                  </a:ext>
                </a:extLst>
              </p:cNvPr>
              <p:cNvPicPr>
                <a:picLocks noChangeAspect="1"/>
              </p:cNvPicPr>
              <p:nvPr/>
            </p:nvPicPr>
            <p:blipFill>
              <a:blip r:embed="rId3">
                <a:extLst>
                  <a:ext uri="{28A0092B-C50C-407E-A947-70E740481C1C}">
                    <a14:useLocalDpi xmlns:a14="http://schemas.microsoft.com/office/drawing/2010/main" val="0"/>
                  </a:ext>
                </a:extLst>
              </a:blip>
              <a:srcRect l="37854" t="41925" r="43254" b="42325"/>
              <a:stretch>
                <a:fillRect/>
              </a:stretch>
            </p:blipFill>
            <p:spPr bwMode="auto">
              <a:xfrm rot="763349">
                <a:off x="3230563" y="3289300"/>
                <a:ext cx="2849562" cy="281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8926" name="Group 8">
                <a:extLst>
                  <a:ext uri="{FF2B5EF4-FFF2-40B4-BE49-F238E27FC236}">
                    <a16:creationId xmlns:a16="http://schemas.microsoft.com/office/drawing/2014/main" id="{EF875080-6B90-4487-B913-CB84CC049C13}"/>
                  </a:ext>
                </a:extLst>
              </p:cNvPr>
              <p:cNvGrpSpPr>
                <a:grpSpLocks/>
              </p:cNvGrpSpPr>
              <p:nvPr/>
            </p:nvGrpSpPr>
            <p:grpSpPr bwMode="auto">
              <a:xfrm>
                <a:off x="6756400" y="3443652"/>
                <a:ext cx="439738" cy="772748"/>
                <a:chOff x="6756400" y="3443652"/>
                <a:chExt cx="439738" cy="772748"/>
              </a:xfrm>
            </p:grpSpPr>
            <p:cxnSp>
              <p:nvCxnSpPr>
                <p:cNvPr id="10" name="Straight Arrow Connector 9">
                  <a:extLst>
                    <a:ext uri="{FF2B5EF4-FFF2-40B4-BE49-F238E27FC236}">
                      <a16:creationId xmlns:a16="http://schemas.microsoft.com/office/drawing/2014/main" id="{F295E365-7781-41A8-B2F3-CF993995FAC4}"/>
                    </a:ext>
                  </a:extLst>
                </p:cNvPr>
                <p:cNvCxnSpPr/>
                <p:nvPr/>
              </p:nvCxnSpPr>
              <p:spPr>
                <a:xfrm flipV="1">
                  <a:off x="6894395" y="3443651"/>
                  <a:ext cx="0" cy="476024"/>
                </a:xfrm>
                <a:prstGeom prst="straightConnector1">
                  <a:avLst/>
                </a:prstGeom>
                <a:ln w="12700" cmpd="sng">
                  <a:tailEnd type="arrow"/>
                </a:ln>
              </p:spPr>
              <p:style>
                <a:lnRef idx="1">
                  <a:schemeClr val="accent1"/>
                </a:lnRef>
                <a:fillRef idx="0">
                  <a:schemeClr val="accent1"/>
                </a:fillRef>
                <a:effectRef idx="0">
                  <a:schemeClr val="accent1"/>
                </a:effectRef>
                <a:fontRef idx="minor">
                  <a:schemeClr val="tx1"/>
                </a:fontRef>
              </p:style>
            </p:cxnSp>
            <p:sp>
              <p:nvSpPr>
                <p:cNvPr id="38929" name="TextBox 10">
                  <a:extLst>
                    <a:ext uri="{FF2B5EF4-FFF2-40B4-BE49-F238E27FC236}">
                      <a16:creationId xmlns:a16="http://schemas.microsoft.com/office/drawing/2014/main" id="{8FEB7394-65B0-474A-B044-12AA2352C968}"/>
                    </a:ext>
                  </a:extLst>
                </p:cNvPr>
                <p:cNvSpPr txBox="1">
                  <a:spLocks noChangeArrowheads="1"/>
                </p:cNvSpPr>
                <p:nvPr/>
              </p:nvSpPr>
              <p:spPr bwMode="auto">
                <a:xfrm>
                  <a:off x="6756400" y="3848100"/>
                  <a:ext cx="43973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800">
                      <a:latin typeface="Arial" panose="020B0604020202020204" pitchFamily="34" charset="0"/>
                    </a:rPr>
                    <a:t>N</a:t>
                  </a:r>
                </a:p>
              </p:txBody>
            </p:sp>
          </p:grpSp>
          <p:sp>
            <p:nvSpPr>
              <p:cNvPr id="14" name="Oval 13">
                <a:extLst>
                  <a:ext uri="{FF2B5EF4-FFF2-40B4-BE49-F238E27FC236}">
                    <a16:creationId xmlns:a16="http://schemas.microsoft.com/office/drawing/2014/main" id="{0F5C3AA1-8A03-4F66-8E39-794EBAC892DE}"/>
                  </a:ext>
                </a:extLst>
              </p:cNvPr>
              <p:cNvSpPr/>
              <p:nvPr/>
            </p:nvSpPr>
            <p:spPr>
              <a:xfrm>
                <a:off x="3847460" y="3954696"/>
                <a:ext cx="1532855" cy="1531837"/>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grpSp>
        <p:cxnSp>
          <p:nvCxnSpPr>
            <p:cNvPr id="3" name="Straight Arrow Connector 2">
              <a:extLst>
                <a:ext uri="{FF2B5EF4-FFF2-40B4-BE49-F238E27FC236}">
                  <a16:creationId xmlns:a16="http://schemas.microsoft.com/office/drawing/2014/main" id="{6919056C-5025-442E-BDD8-1EAE8327AAC4}"/>
                </a:ext>
              </a:extLst>
            </p:cNvPr>
            <p:cNvCxnSpPr>
              <a:cxnSpLocks/>
            </p:cNvCxnSpPr>
            <p:nvPr/>
          </p:nvCxnSpPr>
          <p:spPr>
            <a:xfrm>
              <a:off x="4571999" y="4592927"/>
              <a:ext cx="1177925" cy="446088"/>
            </a:xfrm>
            <a:prstGeom prst="straightConnector1">
              <a:avLst/>
            </a:prstGeom>
            <a:ln w="38100">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B77BD8B4-3F1F-493C-AEA3-E0AF49C61F48}"/>
                </a:ext>
              </a:extLst>
            </p:cNvPr>
            <p:cNvCxnSpPr>
              <a:cxnSpLocks/>
            </p:cNvCxnSpPr>
            <p:nvPr/>
          </p:nvCxnSpPr>
          <p:spPr>
            <a:xfrm flipH="1">
              <a:off x="3916362" y="4596102"/>
              <a:ext cx="674687" cy="1133475"/>
            </a:xfrm>
            <a:prstGeom prst="straightConnector1">
              <a:avLst/>
            </a:prstGeom>
            <a:ln w="38100">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38921" name="TextBox 10">
              <a:extLst>
                <a:ext uri="{FF2B5EF4-FFF2-40B4-BE49-F238E27FC236}">
                  <a16:creationId xmlns:a16="http://schemas.microsoft.com/office/drawing/2014/main" id="{1BD3A4F6-72F2-449C-A098-93BCDBA287B4}"/>
                </a:ext>
              </a:extLst>
            </p:cNvPr>
            <p:cNvSpPr txBox="1">
              <a:spLocks noChangeArrowheads="1"/>
            </p:cNvSpPr>
            <p:nvPr/>
          </p:nvSpPr>
          <p:spPr bwMode="auto">
            <a:xfrm>
              <a:off x="5734422" y="4897120"/>
              <a:ext cx="44114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1800" b="1">
                  <a:latin typeface="Arial" panose="020B0604020202020204" pitchFamily="34" charset="0"/>
                </a:rPr>
                <a:t>60</a:t>
              </a:r>
            </a:p>
          </p:txBody>
        </p:sp>
        <p:sp>
          <p:nvSpPr>
            <p:cNvPr id="38922" name="TextBox 20">
              <a:extLst>
                <a:ext uri="{FF2B5EF4-FFF2-40B4-BE49-F238E27FC236}">
                  <a16:creationId xmlns:a16="http://schemas.microsoft.com/office/drawing/2014/main" id="{583B60D7-60F1-475E-9BEE-70343D939BA0}"/>
                </a:ext>
              </a:extLst>
            </p:cNvPr>
            <p:cNvSpPr txBox="1">
              <a:spLocks noChangeArrowheads="1"/>
            </p:cNvSpPr>
            <p:nvPr/>
          </p:nvSpPr>
          <p:spPr bwMode="auto">
            <a:xfrm>
              <a:off x="3619499" y="5645585"/>
              <a:ext cx="56938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1800" b="1">
                  <a:latin typeface="Arial" panose="020B0604020202020204" pitchFamily="34" charset="0"/>
                </a:rPr>
                <a:t>235</a:t>
              </a:r>
            </a:p>
          </p:txBody>
        </p:sp>
        <p:cxnSp>
          <p:nvCxnSpPr>
            <p:cNvPr id="22" name="Straight Arrow Connector 21">
              <a:extLst>
                <a:ext uri="{FF2B5EF4-FFF2-40B4-BE49-F238E27FC236}">
                  <a16:creationId xmlns:a16="http://schemas.microsoft.com/office/drawing/2014/main" id="{5424BC7C-EDD3-4856-B9C4-D5A1B40B8CA0}"/>
                </a:ext>
              </a:extLst>
            </p:cNvPr>
            <p:cNvCxnSpPr>
              <a:cxnSpLocks/>
            </p:cNvCxnSpPr>
            <p:nvPr/>
          </p:nvCxnSpPr>
          <p:spPr>
            <a:xfrm flipH="1" flipV="1">
              <a:off x="3598862" y="4007140"/>
              <a:ext cx="971550" cy="566737"/>
            </a:xfrm>
            <a:prstGeom prst="straightConnector1">
              <a:avLst/>
            </a:prstGeom>
            <a:ln w="38100">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38924" name="TextBox 26">
              <a:extLst>
                <a:ext uri="{FF2B5EF4-FFF2-40B4-BE49-F238E27FC236}">
                  <a16:creationId xmlns:a16="http://schemas.microsoft.com/office/drawing/2014/main" id="{037D06B6-F3CC-43B1-B7AC-1751A1319F39}"/>
                </a:ext>
              </a:extLst>
            </p:cNvPr>
            <p:cNvSpPr txBox="1">
              <a:spLocks noChangeArrowheads="1"/>
            </p:cNvSpPr>
            <p:nvPr/>
          </p:nvSpPr>
          <p:spPr bwMode="auto">
            <a:xfrm>
              <a:off x="3156883" y="3699720"/>
              <a:ext cx="56938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1800" b="1">
                  <a:latin typeface="Arial" panose="020B0604020202020204" pitchFamily="34" charset="0"/>
                </a:rPr>
                <a:t>320</a:t>
              </a:r>
            </a:p>
          </p:txBody>
        </p:sp>
      </p:grpSp>
    </p:spTree>
    <p:extLst>
      <p:ext uri="{BB962C8B-B14F-4D97-AF65-F5344CB8AC3E}">
        <p14:creationId xmlns:p14="http://schemas.microsoft.com/office/powerpoint/2010/main" val="387723389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CB4829-D3B9-9EFF-9F0D-128BDE45FB91}"/>
              </a:ext>
            </a:extLst>
          </p:cNvPr>
          <p:cNvSpPr>
            <a:spLocks noGrp="1"/>
          </p:cNvSpPr>
          <p:nvPr>
            <p:ph type="title"/>
          </p:nvPr>
        </p:nvSpPr>
        <p:spPr>
          <a:xfrm>
            <a:off x="607326" y="131336"/>
            <a:ext cx="8229600" cy="551052"/>
          </a:xfrm>
        </p:spPr>
        <p:txBody>
          <a:bodyPr/>
          <a:lstStyle/>
          <a:p>
            <a:r>
              <a:rPr lang="en-US" sz="2800" dirty="0"/>
              <a:t>Comparison of Surface Chara. MC vs. KABE</a:t>
            </a:r>
          </a:p>
        </p:txBody>
      </p:sp>
      <p:sp>
        <p:nvSpPr>
          <p:cNvPr id="3" name="TextBox 2">
            <a:extLst>
              <a:ext uri="{FF2B5EF4-FFF2-40B4-BE49-F238E27FC236}">
                <a16:creationId xmlns:a16="http://schemas.microsoft.com/office/drawing/2014/main" id="{4A497718-6956-125A-70BD-F7CD60CFD419}"/>
              </a:ext>
            </a:extLst>
          </p:cNvPr>
          <p:cNvSpPr txBox="1"/>
          <p:nvPr/>
        </p:nvSpPr>
        <p:spPr>
          <a:xfrm>
            <a:off x="2135873" y="1095233"/>
            <a:ext cx="2722729" cy="3662541"/>
          </a:xfrm>
          <a:prstGeom prst="rect">
            <a:avLst/>
          </a:prstGeom>
          <a:noFill/>
        </p:spPr>
        <p:txBody>
          <a:bodyPr wrap="square" rtlCol="0">
            <a:spAutoFit/>
          </a:bodyPr>
          <a:lstStyle/>
          <a:p>
            <a:r>
              <a:rPr lang="en-US" sz="800" dirty="0"/>
              <a:t>FREQ_SECT  MONTHLY  2</a:t>
            </a:r>
          </a:p>
          <a:p>
            <a:r>
              <a:rPr lang="en-US" sz="800" dirty="0"/>
              <a:t>   SECTOR   1  180.00  260.00</a:t>
            </a:r>
          </a:p>
          <a:p>
            <a:r>
              <a:rPr lang="en-US" sz="800" dirty="0"/>
              <a:t>   SECTOR   2  260.00  180.00</a:t>
            </a:r>
          </a:p>
          <a:p>
            <a:endParaRPr lang="en-US" sz="800" dirty="0"/>
          </a:p>
          <a:p>
            <a:r>
              <a:rPr lang="en-US" sz="800" dirty="0"/>
              <a:t>**                 Month    Sect    Alb      Bo        Zo</a:t>
            </a:r>
          </a:p>
          <a:p>
            <a:r>
              <a:rPr lang="en-US" sz="800" dirty="0"/>
              <a:t>   SITE_CHAR    1       1     0.17     0.74     0.028</a:t>
            </a:r>
          </a:p>
          <a:p>
            <a:r>
              <a:rPr lang="en-US" sz="800" dirty="0"/>
              <a:t>   SITE_CHAR    1       2     0.17     0.74     0.032</a:t>
            </a:r>
          </a:p>
          <a:p>
            <a:r>
              <a:rPr lang="en-US" sz="800" dirty="0"/>
              <a:t>   SITE_CHAR    2       1     0.54     0.48     0.013</a:t>
            </a:r>
          </a:p>
          <a:p>
            <a:r>
              <a:rPr lang="en-US" sz="800" dirty="0"/>
              <a:t>   SITE_CHAR    2       2     0.54     0.48     0.016</a:t>
            </a:r>
          </a:p>
          <a:p>
            <a:r>
              <a:rPr lang="en-US" sz="800" dirty="0"/>
              <a:t>   SITE_CHAR    3       1     0.54     0.48     0.013</a:t>
            </a:r>
          </a:p>
          <a:p>
            <a:r>
              <a:rPr lang="en-US" sz="800" dirty="0"/>
              <a:t>   SITE_CHAR    3       2     0.54     0.48     0.016</a:t>
            </a:r>
          </a:p>
          <a:p>
            <a:r>
              <a:rPr lang="en-US" sz="800" dirty="0"/>
              <a:t>   SITE_CHAR    4       1     0.15     0.39     0.038</a:t>
            </a:r>
          </a:p>
          <a:p>
            <a:r>
              <a:rPr lang="en-US" sz="800" dirty="0"/>
              <a:t>   SITE_CHAR    4       2     0.15     0.39     0.044</a:t>
            </a:r>
          </a:p>
          <a:p>
            <a:r>
              <a:rPr lang="en-US" sz="800" dirty="0"/>
              <a:t>   SITE_CHAR    5       1     0.15     0.39     0.038</a:t>
            </a:r>
          </a:p>
          <a:p>
            <a:r>
              <a:rPr lang="en-US" sz="800" dirty="0"/>
              <a:t>   SITE_CHAR    5       2     0.15     0.39     0.044</a:t>
            </a:r>
          </a:p>
          <a:p>
            <a:r>
              <a:rPr lang="en-US" sz="800" dirty="0"/>
              <a:t>   SITE_CHAR    6       1     0.15     0.39     0.038</a:t>
            </a:r>
          </a:p>
          <a:p>
            <a:r>
              <a:rPr lang="en-US" sz="800" dirty="0"/>
              <a:t>   SITE_CHAR    6       2     0.15     0.39     0.044</a:t>
            </a:r>
          </a:p>
          <a:p>
            <a:r>
              <a:rPr lang="en-US" sz="800" dirty="0"/>
              <a:t>   SITE_CHAR    7       1     0.18     0.42     0.165</a:t>
            </a:r>
          </a:p>
          <a:p>
            <a:r>
              <a:rPr lang="en-US" sz="800" dirty="0"/>
              <a:t>   SITE_CHAR    7       2     0.18     0.42     0.184</a:t>
            </a:r>
          </a:p>
          <a:p>
            <a:r>
              <a:rPr lang="en-US" sz="800" dirty="0"/>
              <a:t>   SITE_CHAR    8       1     0.18     0.42     0.165</a:t>
            </a:r>
          </a:p>
          <a:p>
            <a:r>
              <a:rPr lang="en-US" sz="800" dirty="0"/>
              <a:t>   SITE_CHAR    8       2     0.18     0.42     0.184</a:t>
            </a:r>
          </a:p>
          <a:p>
            <a:r>
              <a:rPr lang="en-US" sz="800" dirty="0"/>
              <a:t>   SITE_CHAR    9       1     0.18     0.42     0.165</a:t>
            </a:r>
          </a:p>
          <a:p>
            <a:r>
              <a:rPr lang="en-US" sz="800" dirty="0"/>
              <a:t>   SITE_CHAR    9       2     0.18     0.42     0.184</a:t>
            </a:r>
          </a:p>
          <a:p>
            <a:r>
              <a:rPr lang="en-US" sz="800" dirty="0"/>
              <a:t>   SITE_CHAR   10       1     0.17     0.74     0.028</a:t>
            </a:r>
          </a:p>
          <a:p>
            <a:r>
              <a:rPr lang="en-US" sz="800" dirty="0"/>
              <a:t>   SITE_CHAR   10       2     0.17     0.74     0.032</a:t>
            </a:r>
          </a:p>
          <a:p>
            <a:r>
              <a:rPr lang="en-US" sz="800" dirty="0"/>
              <a:t>   SITE_CHAR   11       1     0.17     0.74     0.028</a:t>
            </a:r>
          </a:p>
          <a:p>
            <a:r>
              <a:rPr lang="en-US" sz="800" dirty="0"/>
              <a:t>   SITE_CHAR   11       2     0.17     0.74     0.032</a:t>
            </a:r>
          </a:p>
          <a:p>
            <a:r>
              <a:rPr lang="en-US" sz="800" dirty="0"/>
              <a:t>   SITE_CHAR   12       1     0.17     0.74     0.028</a:t>
            </a:r>
          </a:p>
          <a:p>
            <a:r>
              <a:rPr lang="en-US" sz="800" dirty="0"/>
              <a:t>   SITE_CHAR   12       2     0.17     0.74     0.032</a:t>
            </a:r>
          </a:p>
        </p:txBody>
      </p:sp>
      <p:sp>
        <p:nvSpPr>
          <p:cNvPr id="4" name="TextBox 3">
            <a:extLst>
              <a:ext uri="{FF2B5EF4-FFF2-40B4-BE49-F238E27FC236}">
                <a16:creationId xmlns:a16="http://schemas.microsoft.com/office/drawing/2014/main" id="{336C3915-E580-4E27-D266-819EFBD1BACE}"/>
              </a:ext>
            </a:extLst>
          </p:cNvPr>
          <p:cNvSpPr txBox="1"/>
          <p:nvPr/>
        </p:nvSpPr>
        <p:spPr>
          <a:xfrm>
            <a:off x="2910383" y="833623"/>
            <a:ext cx="443552" cy="261610"/>
          </a:xfrm>
          <a:prstGeom prst="rect">
            <a:avLst/>
          </a:prstGeom>
          <a:noFill/>
        </p:spPr>
        <p:txBody>
          <a:bodyPr wrap="square" rtlCol="0">
            <a:spAutoFit/>
          </a:bodyPr>
          <a:lstStyle/>
          <a:p>
            <a:r>
              <a:rPr lang="en-US" sz="1100" dirty="0"/>
              <a:t>MC</a:t>
            </a:r>
          </a:p>
        </p:txBody>
      </p:sp>
      <p:sp>
        <p:nvSpPr>
          <p:cNvPr id="5" name="TextBox 4">
            <a:extLst>
              <a:ext uri="{FF2B5EF4-FFF2-40B4-BE49-F238E27FC236}">
                <a16:creationId xmlns:a16="http://schemas.microsoft.com/office/drawing/2014/main" id="{36D91A7E-F3BF-DB79-E432-16C93754FC65}"/>
              </a:ext>
            </a:extLst>
          </p:cNvPr>
          <p:cNvSpPr txBox="1"/>
          <p:nvPr/>
        </p:nvSpPr>
        <p:spPr>
          <a:xfrm>
            <a:off x="5104265" y="1095233"/>
            <a:ext cx="2722728" cy="5262979"/>
          </a:xfrm>
          <a:prstGeom prst="rect">
            <a:avLst/>
          </a:prstGeom>
          <a:noFill/>
        </p:spPr>
        <p:txBody>
          <a:bodyPr wrap="square" rtlCol="0">
            <a:spAutoFit/>
          </a:bodyPr>
          <a:lstStyle/>
          <a:p>
            <a:r>
              <a:rPr lang="en-US" sz="800" dirty="0"/>
              <a:t> FREQ_SECT  MONTHLY  3</a:t>
            </a:r>
          </a:p>
          <a:p>
            <a:r>
              <a:rPr lang="en-US" sz="800" dirty="0"/>
              <a:t>   SECTOR   1   60.00  235.00</a:t>
            </a:r>
          </a:p>
          <a:p>
            <a:r>
              <a:rPr lang="en-US" sz="800" dirty="0"/>
              <a:t>   SECTOR   2  235.00  320.00</a:t>
            </a:r>
          </a:p>
          <a:p>
            <a:r>
              <a:rPr lang="en-US" sz="800" dirty="0"/>
              <a:t>   SECTOR   3  320.00   60.00</a:t>
            </a:r>
          </a:p>
          <a:p>
            <a:endParaRPr lang="en-US" sz="800" dirty="0"/>
          </a:p>
          <a:p>
            <a:r>
              <a:rPr lang="en-US" sz="800" dirty="0"/>
              <a:t>**                Month    Sect    Alb      Bo        Zo</a:t>
            </a:r>
          </a:p>
          <a:p>
            <a:r>
              <a:rPr lang="en-US" sz="800" dirty="0"/>
              <a:t>   SITE_CHAR    1       1     0.18     0.90     0.025</a:t>
            </a:r>
          </a:p>
          <a:p>
            <a:r>
              <a:rPr lang="en-US" sz="800" dirty="0"/>
              <a:t>   SITE_CHAR    1       2     0.18     0.90     0.015</a:t>
            </a:r>
          </a:p>
          <a:p>
            <a:r>
              <a:rPr lang="en-US" sz="800" dirty="0"/>
              <a:t>   SITE_CHAR    1       3     0.18     0.90     0.018</a:t>
            </a:r>
          </a:p>
          <a:p>
            <a:r>
              <a:rPr lang="en-US" sz="800" dirty="0"/>
              <a:t>   SITE_CHAR    2       1     0.47     0.49     0.017</a:t>
            </a:r>
          </a:p>
          <a:p>
            <a:r>
              <a:rPr lang="en-US" sz="800" dirty="0"/>
              <a:t>   SITE_CHAR    2       2     0.47     0.49     0.009</a:t>
            </a:r>
          </a:p>
          <a:p>
            <a:r>
              <a:rPr lang="en-US" sz="800" dirty="0"/>
              <a:t>   SITE_CHAR    2       3     0.47     0.49     0.011</a:t>
            </a:r>
          </a:p>
          <a:p>
            <a:r>
              <a:rPr lang="en-US" sz="800" dirty="0"/>
              <a:t>   SITE_CHAR    3       1     0.47     0.49     0.017</a:t>
            </a:r>
          </a:p>
          <a:p>
            <a:r>
              <a:rPr lang="en-US" sz="800" dirty="0"/>
              <a:t>   SITE_CHAR    3       2     0.47     0.49     0.009</a:t>
            </a:r>
          </a:p>
          <a:p>
            <a:r>
              <a:rPr lang="en-US" sz="800" dirty="0"/>
              <a:t>   SITE_CHAR    3       3     0.47     0.49     0.011</a:t>
            </a:r>
          </a:p>
          <a:p>
            <a:r>
              <a:rPr lang="en-US" sz="800" dirty="0"/>
              <a:t>   SITE_CHAR    4       1     0.16     0.60     0.031</a:t>
            </a:r>
          </a:p>
          <a:p>
            <a:r>
              <a:rPr lang="en-US" sz="800" dirty="0"/>
              <a:t>   SITE_CHAR    4       2     0.16     0.60     0.021</a:t>
            </a:r>
          </a:p>
          <a:p>
            <a:r>
              <a:rPr lang="en-US" sz="800" dirty="0"/>
              <a:t>   SITE_CHAR    4       3     0.16     0.60     0.023</a:t>
            </a:r>
          </a:p>
          <a:p>
            <a:r>
              <a:rPr lang="en-US" sz="800" dirty="0"/>
              <a:t>   SITE_CHAR    5       1     0.16     0.60     0.031</a:t>
            </a:r>
          </a:p>
          <a:p>
            <a:r>
              <a:rPr lang="en-US" sz="800" dirty="0"/>
              <a:t>   SITE_CHAR    5       2     0.16     0.60     0.021</a:t>
            </a:r>
          </a:p>
          <a:p>
            <a:r>
              <a:rPr lang="en-US" sz="800" dirty="0"/>
              <a:t>   SITE_CHAR    5       3     0.16     0.60     0.023</a:t>
            </a:r>
          </a:p>
          <a:p>
            <a:r>
              <a:rPr lang="en-US" sz="800" dirty="0"/>
              <a:t>   SITE_CHAR    6       1     0.16     0.60     0.031</a:t>
            </a:r>
          </a:p>
          <a:p>
            <a:r>
              <a:rPr lang="en-US" sz="800" dirty="0"/>
              <a:t>   SITE_CHAR    6       2     0.16     0.60     0.021</a:t>
            </a:r>
          </a:p>
          <a:p>
            <a:r>
              <a:rPr lang="en-US" sz="800" dirty="0"/>
              <a:t>   SITE_CHAR    6       3     0.16     0.60     0.023</a:t>
            </a:r>
          </a:p>
          <a:p>
            <a:r>
              <a:rPr lang="en-US" sz="800" dirty="0"/>
              <a:t>   SITE_CHAR    7       1     0.17     0.67     0.036</a:t>
            </a:r>
          </a:p>
          <a:p>
            <a:r>
              <a:rPr lang="en-US" sz="800" dirty="0"/>
              <a:t>   SITE_CHAR    7       2     0.17     0.67     0.027</a:t>
            </a:r>
          </a:p>
          <a:p>
            <a:r>
              <a:rPr lang="en-US" sz="800" dirty="0"/>
              <a:t>   SITE_CHAR    7       3     0.17     0.67     0.029</a:t>
            </a:r>
          </a:p>
          <a:p>
            <a:r>
              <a:rPr lang="en-US" sz="800" dirty="0"/>
              <a:t>   SITE_CHAR    8       1     0.17     0.67     0.036</a:t>
            </a:r>
          </a:p>
          <a:p>
            <a:r>
              <a:rPr lang="en-US" sz="800" dirty="0"/>
              <a:t>   SITE_CHAR    8       2     0.17     0.67     0.027</a:t>
            </a:r>
          </a:p>
          <a:p>
            <a:r>
              <a:rPr lang="en-US" sz="800" dirty="0"/>
              <a:t>   SITE_CHAR    8       3     0.17     0.67     0.029</a:t>
            </a:r>
          </a:p>
          <a:p>
            <a:r>
              <a:rPr lang="en-US" sz="800" dirty="0"/>
              <a:t>   SITE_CHAR    9       1     0.17     0.67     0.036</a:t>
            </a:r>
          </a:p>
          <a:p>
            <a:r>
              <a:rPr lang="en-US" sz="800" dirty="0"/>
              <a:t>   SITE_CHAR    9       2     0.17     0.67     0.027</a:t>
            </a:r>
          </a:p>
          <a:p>
            <a:r>
              <a:rPr lang="en-US" sz="800" dirty="0"/>
              <a:t>   SITE_CHAR    9       3     0.17     0.67     0.029</a:t>
            </a:r>
          </a:p>
          <a:p>
            <a:r>
              <a:rPr lang="en-US" sz="800" dirty="0"/>
              <a:t>   SITE_CHAR   10       1     0.18     0.90     0.025</a:t>
            </a:r>
          </a:p>
          <a:p>
            <a:r>
              <a:rPr lang="en-US" sz="800" dirty="0"/>
              <a:t>   SITE_CHAR   10       2     0.18     0.90     0.015</a:t>
            </a:r>
          </a:p>
          <a:p>
            <a:r>
              <a:rPr lang="en-US" sz="800" dirty="0"/>
              <a:t>   SITE_CHAR   10       3     0.18     0.90     0.018</a:t>
            </a:r>
          </a:p>
          <a:p>
            <a:r>
              <a:rPr lang="en-US" sz="800" dirty="0"/>
              <a:t>   SITE_CHAR   11       1     0.18     0.90     0.025</a:t>
            </a:r>
          </a:p>
          <a:p>
            <a:r>
              <a:rPr lang="en-US" sz="800" dirty="0"/>
              <a:t>   SITE_CHAR   11       2     0.18     0.90     0.015</a:t>
            </a:r>
          </a:p>
          <a:p>
            <a:r>
              <a:rPr lang="en-US" sz="800" dirty="0"/>
              <a:t>   SITE_CHAR   11       3     0.18     0.90     0.018</a:t>
            </a:r>
          </a:p>
          <a:p>
            <a:r>
              <a:rPr lang="en-US" sz="800" dirty="0"/>
              <a:t>   SITE_CHAR   12       1     0.18     0.90     0.025</a:t>
            </a:r>
          </a:p>
          <a:p>
            <a:r>
              <a:rPr lang="en-US" sz="800" dirty="0"/>
              <a:t>   SITE_CHAR   12       2     0.18     0.90     0.015</a:t>
            </a:r>
          </a:p>
          <a:p>
            <a:r>
              <a:rPr lang="en-US" sz="800" dirty="0"/>
              <a:t>   SITE_CHAR   12       3     0.18     0.90     0.018</a:t>
            </a:r>
          </a:p>
        </p:txBody>
      </p:sp>
      <p:sp>
        <p:nvSpPr>
          <p:cNvPr id="6" name="TextBox 5">
            <a:extLst>
              <a:ext uri="{FF2B5EF4-FFF2-40B4-BE49-F238E27FC236}">
                <a16:creationId xmlns:a16="http://schemas.microsoft.com/office/drawing/2014/main" id="{C97F95F9-16CB-093C-FE34-CEFFACD6DCC8}"/>
              </a:ext>
            </a:extLst>
          </p:cNvPr>
          <p:cNvSpPr txBox="1"/>
          <p:nvPr/>
        </p:nvSpPr>
        <p:spPr>
          <a:xfrm>
            <a:off x="5752532" y="833623"/>
            <a:ext cx="620971" cy="261610"/>
          </a:xfrm>
          <a:prstGeom prst="rect">
            <a:avLst/>
          </a:prstGeom>
          <a:noFill/>
        </p:spPr>
        <p:txBody>
          <a:bodyPr wrap="square" rtlCol="0">
            <a:spAutoFit/>
          </a:bodyPr>
          <a:lstStyle/>
          <a:p>
            <a:r>
              <a:rPr lang="en-US" sz="1100" dirty="0"/>
              <a:t>KABE</a:t>
            </a:r>
          </a:p>
        </p:txBody>
      </p:sp>
    </p:spTree>
    <p:extLst>
      <p:ext uri="{BB962C8B-B14F-4D97-AF65-F5344CB8AC3E}">
        <p14:creationId xmlns:p14="http://schemas.microsoft.com/office/powerpoint/2010/main" val="26367954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Content Placeholder 6">
            <a:extLst>
              <a:ext uri="{FF2B5EF4-FFF2-40B4-BE49-F238E27FC236}">
                <a16:creationId xmlns:a16="http://schemas.microsoft.com/office/drawing/2014/main" id="{36344816-2377-432A-9359-7187468B4A0F}"/>
              </a:ext>
            </a:extLst>
          </p:cNvPr>
          <p:cNvSpPr>
            <a:spLocks noGrp="1"/>
          </p:cNvSpPr>
          <p:nvPr>
            <p:ph sz="half" idx="1"/>
          </p:nvPr>
        </p:nvSpPr>
        <p:spPr>
          <a:xfrm>
            <a:off x="1476375" y="1284288"/>
            <a:ext cx="6934200" cy="4830762"/>
          </a:xfrm>
        </p:spPr>
        <p:txBody>
          <a:bodyPr/>
          <a:lstStyle/>
          <a:p>
            <a:pPr>
              <a:spcBef>
                <a:spcPts val="1200"/>
              </a:spcBef>
              <a:buFont typeface="Wingdings" pitchFamily="2" charset="2"/>
              <a:buNone/>
            </a:pPr>
            <a:r>
              <a:rPr lang="en-US" altLang="en-US" sz="3200" dirty="0">
                <a:latin typeface="Times New Roman" panose="02020603050405020304" pitchFamily="18" charset="0"/>
                <a:cs typeface="Times New Roman" panose="02020603050405020304" pitchFamily="18" charset="0"/>
              </a:rPr>
              <a:t>At the end of this lesson the student should be able to:</a:t>
            </a:r>
          </a:p>
          <a:p>
            <a:pPr>
              <a:spcBef>
                <a:spcPts val="1200"/>
              </a:spcBef>
              <a:buFont typeface="Wingdings" pitchFamily="2" charset="2"/>
              <a:buChar char="Ø"/>
            </a:pPr>
            <a:r>
              <a:rPr lang="en-US" altLang="en-US" sz="2800" dirty="0">
                <a:latin typeface="Times New Roman" panose="02020603050405020304" pitchFamily="18" charset="0"/>
                <a:cs typeface="Times New Roman" panose="02020603050405020304" pitchFamily="18" charset="0"/>
              </a:rPr>
              <a:t>Download land use data</a:t>
            </a:r>
          </a:p>
          <a:p>
            <a:pPr>
              <a:spcBef>
                <a:spcPts val="1200"/>
              </a:spcBef>
              <a:buFont typeface="Wingdings" pitchFamily="2" charset="2"/>
              <a:buChar char="Ø"/>
            </a:pPr>
            <a:r>
              <a:rPr lang="en-US" altLang="en-US" sz="2800" dirty="0">
                <a:latin typeface="Times New Roman" panose="02020603050405020304" pitchFamily="18" charset="0"/>
                <a:cs typeface="Times New Roman" panose="02020603050405020304" pitchFamily="18" charset="0"/>
              </a:rPr>
              <a:t>Construct an input control file for AERSURFACE</a:t>
            </a:r>
          </a:p>
          <a:p>
            <a:pPr>
              <a:spcBef>
                <a:spcPts val="1200"/>
              </a:spcBef>
              <a:buFont typeface="Wingdings" pitchFamily="2" charset="2"/>
              <a:buChar char="Ø"/>
            </a:pPr>
            <a:r>
              <a:rPr lang="en-US" altLang="en-US" sz="2800" dirty="0">
                <a:latin typeface="Times New Roman" panose="02020603050405020304" pitchFamily="18" charset="0"/>
                <a:cs typeface="Times New Roman" panose="02020603050405020304" pitchFamily="18" charset="0"/>
              </a:rPr>
              <a:t>Run the AERSURFACE program</a:t>
            </a:r>
          </a:p>
          <a:p>
            <a:pPr>
              <a:spcBef>
                <a:spcPts val="1200"/>
              </a:spcBef>
              <a:buFont typeface="Wingdings" pitchFamily="2" charset="2"/>
              <a:buChar char="Ø"/>
            </a:pPr>
            <a:r>
              <a:rPr lang="en-US" altLang="en-US" sz="2800" dirty="0">
                <a:latin typeface="Times New Roman" panose="02020603050405020304" pitchFamily="18" charset="0"/>
                <a:cs typeface="Times New Roman" panose="02020603050405020304" pitchFamily="18" charset="0"/>
              </a:rPr>
              <a:t>Analyze the AERSURFACE results</a:t>
            </a:r>
          </a:p>
          <a:p>
            <a:pPr eaLnBrk="1" hangingPunct="1"/>
            <a:endParaRPr lang="en-US" altLang="en-US" b="1" dirty="0"/>
          </a:p>
          <a:p>
            <a:pPr lvl="1" eaLnBrk="1" hangingPunct="1">
              <a:buFont typeface="Arial" panose="020B0604020202020204" pitchFamily="34" charset="0"/>
              <a:buNone/>
            </a:pPr>
            <a:endParaRPr lang="en-US" altLang="en-US" sz="2000" dirty="0"/>
          </a:p>
        </p:txBody>
      </p:sp>
      <p:sp>
        <p:nvSpPr>
          <p:cNvPr id="5" name="Title 4">
            <a:extLst>
              <a:ext uri="{FF2B5EF4-FFF2-40B4-BE49-F238E27FC236}">
                <a16:creationId xmlns:a16="http://schemas.microsoft.com/office/drawing/2014/main" id="{06B204B8-DA40-4B29-BBAB-BC74A26F7FB0}"/>
              </a:ext>
            </a:extLst>
          </p:cNvPr>
          <p:cNvSpPr>
            <a:spLocks noGrp="1"/>
          </p:cNvSpPr>
          <p:nvPr>
            <p:ph type="title"/>
          </p:nvPr>
        </p:nvSpPr>
        <p:spPr/>
        <p:txBody>
          <a:bodyPr/>
          <a:lstStyle/>
          <a:p>
            <a:pPr eaLnBrk="1" hangingPunct="1">
              <a:defRPr/>
            </a:pPr>
            <a:r>
              <a:rPr lang="en-US" dirty="0">
                <a:latin typeface="Times New Roman" panose="02020603050405020304" pitchFamily="18" charset="0"/>
                <a:cs typeface="Times New Roman" panose="02020603050405020304" pitchFamily="18" charset="0"/>
              </a:rPr>
              <a:t>Learning Objectives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677D6D5-F4DC-4D91-ABDD-C2D0F08B3A30}"/>
              </a:ext>
            </a:extLst>
          </p:cNvPr>
          <p:cNvSpPr>
            <a:spLocks noGrp="1"/>
          </p:cNvSpPr>
          <p:nvPr>
            <p:ph type="title"/>
          </p:nvPr>
        </p:nvSpPr>
        <p:spPr/>
        <p:txBody>
          <a:bodyPr/>
          <a:lstStyle/>
          <a:p>
            <a:pPr>
              <a:defRPr/>
            </a:pPr>
            <a:r>
              <a:rPr lang="en-US" dirty="0">
                <a:latin typeface="Times New Roman" panose="02020603050405020304" pitchFamily="18" charset="0"/>
                <a:cs typeface="Times New Roman" panose="02020603050405020304" pitchFamily="18" charset="0"/>
              </a:rPr>
              <a:t>AERSURFACE—Obtaining Data</a:t>
            </a:r>
          </a:p>
        </p:txBody>
      </p:sp>
      <p:sp>
        <p:nvSpPr>
          <p:cNvPr id="12291" name="Content Placeholder 6">
            <a:extLst>
              <a:ext uri="{FF2B5EF4-FFF2-40B4-BE49-F238E27FC236}">
                <a16:creationId xmlns:a16="http://schemas.microsoft.com/office/drawing/2014/main" id="{6ED7B95F-78B3-4F61-9AC1-C8E28DCC1FFF}"/>
              </a:ext>
            </a:extLst>
          </p:cNvPr>
          <p:cNvSpPr>
            <a:spLocks noGrp="1"/>
          </p:cNvSpPr>
          <p:nvPr>
            <p:ph sz="half" idx="1"/>
          </p:nvPr>
        </p:nvSpPr>
        <p:spPr>
          <a:xfrm>
            <a:off x="1085850" y="928688"/>
            <a:ext cx="8210550" cy="1546225"/>
          </a:xfrm>
        </p:spPr>
        <p:txBody>
          <a:bodyPr/>
          <a:lstStyle/>
          <a:p>
            <a:pPr>
              <a:spcBef>
                <a:spcPts val="1200"/>
              </a:spcBef>
              <a:buFont typeface="Wingdings" pitchFamily="2" charset="2"/>
              <a:buChar char="Ø"/>
              <a:defRPr/>
            </a:pPr>
            <a:r>
              <a:rPr lang="en-US" altLang="en-US" dirty="0">
                <a:latin typeface="Times New Roman" panose="02020603050405020304" pitchFamily="18" charset="0"/>
                <a:cs typeface="Times New Roman" panose="02020603050405020304" pitchFamily="18" charset="0"/>
              </a:rPr>
              <a:t>As of  April 2020, a source of the data, without cost, is available from</a:t>
            </a:r>
          </a:p>
          <a:p>
            <a:pPr>
              <a:spcBef>
                <a:spcPts val="1200"/>
              </a:spcBef>
              <a:buFont typeface="Wingdings" pitchFamily="2" charset="2"/>
              <a:buChar char="Ø"/>
              <a:defRPr/>
            </a:pPr>
            <a:r>
              <a:rPr lang="en-US" altLang="en-US" dirty="0">
                <a:latin typeface="Times New Roman" panose="02020603050405020304" pitchFamily="18" charset="0"/>
                <a:cs typeface="Times New Roman" panose="02020603050405020304" pitchFamily="18" charset="0"/>
              </a:rPr>
              <a:t>For this exercise, the data has been provided</a:t>
            </a:r>
          </a:p>
          <a:p>
            <a:pPr marL="0" indent="0">
              <a:spcBef>
                <a:spcPts val="1200"/>
              </a:spcBef>
              <a:buFont typeface="Wingdings" pitchFamily="2" charset="2"/>
              <a:buNone/>
              <a:defRPr/>
            </a:pPr>
            <a:r>
              <a:rPr lang="en-US" dirty="0">
                <a:latin typeface="Times New Roman" panose="02020603050405020304" pitchFamily="18" charset="0"/>
                <a:cs typeface="Times New Roman" panose="02020603050405020304" pitchFamily="18" charset="0"/>
              </a:rPr>
              <a:t> Multi-Resolution Land Characteristics (MRLC) Consortium at:</a:t>
            </a:r>
          </a:p>
          <a:p>
            <a:pPr>
              <a:spcBef>
                <a:spcPts val="1200"/>
              </a:spcBef>
              <a:defRPr/>
            </a:pPr>
            <a:endParaRPr lang="en-US" altLang="en-US" sz="2000" dirty="0">
              <a:latin typeface="Times New Roman" panose="02020603050405020304" pitchFamily="18" charset="0"/>
              <a:cs typeface="Times New Roman" panose="02020603050405020304" pitchFamily="18" charset="0"/>
            </a:endParaRPr>
          </a:p>
          <a:p>
            <a:pPr marL="0" indent="0">
              <a:spcBef>
                <a:spcPts val="1200"/>
              </a:spcBef>
              <a:buFont typeface="Wingdings" pitchFamily="2" charset="2"/>
              <a:buNone/>
              <a:defRPr/>
            </a:pPr>
            <a:endParaRPr lang="en-US" altLang="en-US" sz="2000" dirty="0">
              <a:latin typeface="Times New Roman" panose="02020603050405020304" pitchFamily="18" charset="0"/>
              <a:cs typeface="Times New Roman" panose="02020603050405020304" pitchFamily="18" charset="0"/>
            </a:endParaRPr>
          </a:p>
        </p:txBody>
      </p:sp>
      <p:sp>
        <p:nvSpPr>
          <p:cNvPr id="12293" name="Rectangle 8">
            <a:extLst>
              <a:ext uri="{FF2B5EF4-FFF2-40B4-BE49-F238E27FC236}">
                <a16:creationId xmlns:a16="http://schemas.microsoft.com/office/drawing/2014/main" id="{B18E70B2-3168-472B-B430-51B5BA9B1F68}"/>
              </a:ext>
            </a:extLst>
          </p:cNvPr>
          <p:cNvSpPr>
            <a:spLocks noChangeArrowheads="1"/>
          </p:cNvSpPr>
          <p:nvPr/>
        </p:nvSpPr>
        <p:spPr bwMode="auto">
          <a:xfrm>
            <a:off x="3510242" y="1321743"/>
            <a:ext cx="288551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sz="2400" dirty="0">
                <a:hlinkClick r:id="rId3"/>
              </a:rPr>
              <a:t>https</a:t>
            </a:r>
            <a:r>
              <a:rPr lang="en-US" sz="1800" dirty="0">
                <a:hlinkClick r:id="rId3"/>
              </a:rPr>
              <a:t>://www.mrlc.gov/</a:t>
            </a:r>
            <a:endParaRPr lang="en-US" altLang="en-US" dirty="0">
              <a:solidFill>
                <a:srgbClr val="00B0F0"/>
              </a:solidFill>
              <a:latin typeface="Arial" panose="020B0604020202020204" pitchFamily="34" charset="0"/>
            </a:endParaRPr>
          </a:p>
        </p:txBody>
      </p:sp>
      <p:pic>
        <p:nvPicPr>
          <p:cNvPr id="12294" name="Picture 5" descr="A screenshot of the Multi-Resolution Characteristics Consortium website (MRLC.gov) being used. MRLC contained the land use data that AERSURFACE requires (i.e., land use, canopy, and impervious surface data in GeoTiff format) for this exercise. Because there is no guarantee that this site will be the final site where the U.S. Geological Survey (USGS) houses the data, we will not download the surface data during this exercise. Instead, the surface data have been provided in two subdirectories (APTI423\Hands-On\AERSURFACE\NLCD\MC &amp; \KABE) under the AERSURFACE subdirectory.">
            <a:extLst>
              <a:ext uri="{FF2B5EF4-FFF2-40B4-BE49-F238E27FC236}">
                <a16:creationId xmlns:a16="http://schemas.microsoft.com/office/drawing/2014/main" id="{2F020B0C-C6F3-428F-A96A-141884C8B81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9302" y="2867968"/>
            <a:ext cx="4255520" cy="26682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A40206F2-421F-88A0-74D4-AF386AAB6BDD}"/>
              </a:ext>
            </a:extLst>
          </p:cNvPr>
          <p:cNvSpPr txBox="1"/>
          <p:nvPr/>
        </p:nvSpPr>
        <p:spPr>
          <a:xfrm>
            <a:off x="4572000" y="2867968"/>
            <a:ext cx="4610910" cy="3785652"/>
          </a:xfrm>
          <a:prstGeom prst="rect">
            <a:avLst/>
          </a:prstGeom>
          <a:noFill/>
        </p:spPr>
        <p:txBody>
          <a:bodyPr wrap="square" rtlCol="0">
            <a:spAutoFit/>
          </a:bodyPr>
          <a:lstStyle/>
          <a:p>
            <a:pPr marL="228600" indent="-228600">
              <a:buFont typeface="+mj-lt"/>
              <a:buAutoNum type="arabicPeriod"/>
            </a:pPr>
            <a:r>
              <a:rPr lang="en-US" sz="1200" dirty="0"/>
              <a:t>Click Tools and select NLCD Viewer</a:t>
            </a:r>
          </a:p>
          <a:p>
            <a:pPr marL="228600" indent="-228600">
              <a:buFont typeface="+mj-lt"/>
              <a:buAutoNum type="arabicPeriod"/>
            </a:pPr>
            <a:r>
              <a:rPr lang="en-US" sz="1200" dirty="0"/>
              <a:t>Click OK in Notice to User and “x” out the pop-up</a:t>
            </a:r>
          </a:p>
          <a:p>
            <a:pPr marL="228600" indent="-228600">
              <a:buFont typeface="+mj-lt"/>
              <a:buAutoNum type="arabicPeriod"/>
            </a:pPr>
            <a:r>
              <a:rPr lang="en-US" sz="1200" dirty="0"/>
              <a:t>In the upper left hand corner click the dropdown box that has “All” in it and select Continental US</a:t>
            </a:r>
          </a:p>
          <a:p>
            <a:pPr marL="228600" indent="-228600">
              <a:buFont typeface="+mj-lt"/>
              <a:buAutoNum type="arabicPeriod"/>
            </a:pPr>
            <a:r>
              <a:rPr lang="en-US" sz="1200" dirty="0"/>
              <a:t>In the bottom left column select Land Cover, National Atlas States (under Boundaries).</a:t>
            </a:r>
          </a:p>
          <a:p>
            <a:pPr marL="228600" indent="-228600">
              <a:buFont typeface="+mj-lt"/>
              <a:buAutoNum type="arabicPeriod"/>
            </a:pPr>
            <a:r>
              <a:rPr lang="en-US" sz="1200" dirty="0"/>
              <a:t>Zoom map in on area where met tower/s are located</a:t>
            </a:r>
          </a:p>
          <a:p>
            <a:pPr marL="228600" indent="-228600">
              <a:buFont typeface="+mj-lt"/>
              <a:buAutoNum type="arabicPeriod"/>
            </a:pPr>
            <a:r>
              <a:rPr lang="en-US" sz="1200" dirty="0"/>
              <a:t>Click on the 2</a:t>
            </a:r>
            <a:r>
              <a:rPr lang="en-US" sz="1200" baseline="30000" dirty="0"/>
              <a:t>nd</a:t>
            </a:r>
            <a:r>
              <a:rPr lang="en-US" sz="1200" dirty="0"/>
              <a:t> to right most icon at the middle pane</a:t>
            </a:r>
          </a:p>
          <a:p>
            <a:pPr marL="228600" indent="-228600">
              <a:buFont typeface="+mj-lt"/>
              <a:buAutoNum type="arabicPeriod"/>
            </a:pPr>
            <a:r>
              <a:rPr lang="en-US" sz="1200" dirty="0"/>
              <a:t>Move cursor to the upper right extreme of the area you want to extract and click the mouse.  Then drag the courser to the lower left most portion of the area to be extracted and click</a:t>
            </a:r>
          </a:p>
          <a:p>
            <a:pPr marL="228600" indent="-228600">
              <a:buFont typeface="+mj-lt"/>
              <a:buAutoNum type="arabicPeriod"/>
            </a:pPr>
            <a:r>
              <a:rPr lang="en-US" sz="1200" dirty="0"/>
              <a:t>In the right column of the screen, under Data Download, select Fractional Impervious Surface, Land Cover and Tree Canopy.</a:t>
            </a:r>
          </a:p>
          <a:p>
            <a:pPr marL="228600" indent="-228600">
              <a:buFont typeface="+mj-lt"/>
              <a:buAutoNum type="arabicPeriod"/>
            </a:pPr>
            <a:r>
              <a:rPr lang="en-US" sz="1200" dirty="0"/>
              <a:t>Using the slide below “Select Years” move the two buttons so that only year 2011 is selected</a:t>
            </a:r>
          </a:p>
          <a:p>
            <a:pPr marL="228600" indent="-228600">
              <a:buFont typeface="+mj-lt"/>
              <a:buAutoNum type="arabicPeriod"/>
            </a:pPr>
            <a:r>
              <a:rPr lang="en-US" sz="1200" dirty="0"/>
              <a:t>Enter you email at the bottom of the panel and click download</a:t>
            </a:r>
          </a:p>
          <a:p>
            <a:pPr marL="228600" indent="-228600">
              <a:buFont typeface="+mj-lt"/>
              <a:buAutoNum type="arabicPeriod"/>
            </a:pPr>
            <a:r>
              <a:rPr lang="en-US" sz="1200" dirty="0"/>
              <a:t>Data will be sent to you within 24 hrs. </a:t>
            </a:r>
            <a:r>
              <a:rPr lang="en-US" sz="1200"/>
              <a:t>(usually you will receive it within a few mins.</a:t>
            </a:r>
          </a:p>
          <a:p>
            <a:pPr marL="228600" indent="-228600">
              <a:buFont typeface="+mj-lt"/>
              <a:buAutoNum type="arabicPeriod"/>
            </a:pPr>
            <a:endParaRPr lang="en-US" sz="12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66FAA9DF-9272-4D92-8D16-74E25A815977}"/>
              </a:ext>
            </a:extLst>
          </p:cNvPr>
          <p:cNvSpPr>
            <a:spLocks noGrp="1"/>
          </p:cNvSpPr>
          <p:nvPr>
            <p:ph type="title"/>
          </p:nvPr>
        </p:nvSpPr>
        <p:spPr/>
        <p:txBody>
          <a:bodyPr/>
          <a:lstStyle/>
          <a:p>
            <a:pPr>
              <a:defRPr/>
            </a:pPr>
            <a:r>
              <a:rPr lang="en-US" sz="4000" dirty="0">
                <a:latin typeface="Times New Roman" panose="02020603050405020304" pitchFamily="18" charset="0"/>
                <a:cs typeface="Times New Roman" panose="02020603050405020304" pitchFamily="18" charset="0"/>
              </a:rPr>
              <a:t>AERSURFACE—Files</a:t>
            </a:r>
          </a:p>
        </p:txBody>
      </p:sp>
      <p:sp>
        <p:nvSpPr>
          <p:cNvPr id="17411" name="Content Placeholder 6">
            <a:extLst>
              <a:ext uri="{FF2B5EF4-FFF2-40B4-BE49-F238E27FC236}">
                <a16:creationId xmlns:a16="http://schemas.microsoft.com/office/drawing/2014/main" id="{DE25E449-BFEC-49A5-91C5-4F786D5B522E}"/>
              </a:ext>
            </a:extLst>
          </p:cNvPr>
          <p:cNvSpPr>
            <a:spLocks noGrp="1"/>
          </p:cNvSpPr>
          <p:nvPr>
            <p:ph sz="half" idx="1"/>
          </p:nvPr>
        </p:nvSpPr>
        <p:spPr>
          <a:xfrm>
            <a:off x="1371600" y="928688"/>
            <a:ext cx="7315200" cy="5305425"/>
          </a:xfrm>
        </p:spPr>
        <p:txBody>
          <a:bodyPr/>
          <a:lstStyle/>
          <a:p>
            <a:pPr marL="342900" lvl="1" indent="-342900">
              <a:spcBef>
                <a:spcPts val="1200"/>
              </a:spcBef>
              <a:spcAft>
                <a:spcPts val="0"/>
              </a:spcAft>
              <a:buFont typeface="Wingdings" panose="05000000000000000000" pitchFamily="2" charset="2"/>
              <a:buChar char="Ø"/>
              <a:defRPr/>
            </a:pPr>
            <a:r>
              <a:rPr lang="en-US" dirty="0">
                <a:latin typeface="Times New Roman" panose="02020603050405020304" pitchFamily="18" charset="0"/>
                <a:cs typeface="Times New Roman" panose="02020603050405020304" pitchFamily="18" charset="0"/>
              </a:rPr>
              <a:t>The executable is in the following directory:</a:t>
            </a:r>
          </a:p>
          <a:p>
            <a:pPr marL="0" lvl="1" indent="0" algn="ctr">
              <a:spcBef>
                <a:spcPts val="1200"/>
              </a:spcBef>
              <a:spcAft>
                <a:spcPts val="0"/>
              </a:spcAft>
              <a:buFont typeface="Arial" panose="020B0604020202020204" pitchFamily="34" charset="0"/>
              <a:buNone/>
              <a:defRPr/>
            </a:pPr>
            <a:r>
              <a:rPr lang="en-US" sz="2000" b="1" dirty="0">
                <a:latin typeface="Times New Roman" panose="02020603050405020304" pitchFamily="18" charset="0"/>
                <a:cs typeface="Times New Roman" panose="02020603050405020304" pitchFamily="18" charset="0"/>
              </a:rPr>
              <a:t>\&gt;MODL_301\Hands-On\AERSURFACE\</a:t>
            </a:r>
            <a:endParaRPr lang="en-US" sz="2000" dirty="0">
              <a:latin typeface="Times New Roman" panose="02020603050405020304" pitchFamily="18" charset="0"/>
              <a:cs typeface="Times New Roman" panose="02020603050405020304" pitchFamily="18" charset="0"/>
            </a:endParaRPr>
          </a:p>
          <a:p>
            <a:pPr marL="214312" lvl="1" indent="0" algn="ctr">
              <a:spcBef>
                <a:spcPts val="1200"/>
              </a:spcBef>
              <a:spcAft>
                <a:spcPts val="0"/>
              </a:spcAft>
              <a:buFont typeface="Arial" panose="020B0604020202020204" pitchFamily="34" charset="0"/>
              <a:buNone/>
              <a:defRPr/>
            </a:pPr>
            <a:r>
              <a:rPr lang="en-US" sz="2000" b="1" dirty="0">
                <a:latin typeface="Times New Roman" panose="02020603050405020304" pitchFamily="18" charset="0"/>
                <a:cs typeface="Times New Roman" panose="02020603050405020304" pitchFamily="18" charset="0"/>
              </a:rPr>
              <a:t>Aersurface_24142.exe</a:t>
            </a:r>
          </a:p>
          <a:p>
            <a:pPr marL="342900" lvl="1" indent="-342900">
              <a:spcBef>
                <a:spcPts val="1200"/>
              </a:spcBef>
              <a:spcAft>
                <a:spcPts val="0"/>
              </a:spcAft>
              <a:buFont typeface="Wingdings" panose="05000000000000000000" pitchFamily="2" charset="2"/>
              <a:buChar char="Ø"/>
              <a:defRPr/>
            </a:pPr>
            <a:r>
              <a:rPr lang="en-US" sz="2000" dirty="0">
                <a:latin typeface="Times New Roman" panose="02020603050405020304" pitchFamily="18" charset="0"/>
                <a:cs typeface="Times New Roman" panose="02020603050405020304" pitchFamily="18" charset="0"/>
              </a:rPr>
              <a:t>For this exercise, the data has been downloaded and is in: \&gt;</a:t>
            </a:r>
            <a:r>
              <a:rPr lang="en-US" sz="1800" b="1" dirty="0">
                <a:latin typeface="Times New Roman" panose="02020603050405020304" pitchFamily="18" charset="0"/>
                <a:cs typeface="Times New Roman" panose="02020603050405020304" pitchFamily="18" charset="0"/>
              </a:rPr>
              <a:t>MODL_301\Hands-On\AERSURFACE\NLCD\</a:t>
            </a:r>
            <a:endParaRPr lang="en-US" sz="2000" b="1" dirty="0">
              <a:latin typeface="Times New Roman" panose="02020603050405020304" pitchFamily="18" charset="0"/>
              <a:cs typeface="Times New Roman" panose="02020603050405020304" pitchFamily="18" charset="0"/>
            </a:endParaRPr>
          </a:p>
          <a:p>
            <a:pPr marL="912813" lvl="2" indent="-342900">
              <a:spcBef>
                <a:spcPts val="600"/>
              </a:spcBef>
              <a:spcAft>
                <a:spcPts val="0"/>
              </a:spcAft>
              <a:buFont typeface="Wingdings" panose="05000000000000000000" pitchFamily="2" charset="2"/>
              <a:buChar char="§"/>
              <a:defRPr/>
            </a:pPr>
            <a:r>
              <a:rPr lang="en-US" dirty="0">
                <a:latin typeface="Times New Roman" panose="02020603050405020304" pitchFamily="18" charset="0"/>
                <a:cs typeface="Times New Roman" panose="02020603050405020304" pitchFamily="18" charset="0"/>
              </a:rPr>
              <a:t>The data is in 3 separate files: land Cover; %Tree Cover; &amp; % Impervious Surface</a:t>
            </a:r>
          </a:p>
          <a:p>
            <a:pPr marL="912813" lvl="2" indent="-342900">
              <a:spcBef>
                <a:spcPts val="600"/>
              </a:spcBef>
              <a:spcAft>
                <a:spcPts val="0"/>
              </a:spcAft>
              <a:buFont typeface="Wingdings" panose="05000000000000000000" pitchFamily="2" charset="2"/>
              <a:buChar char="§"/>
              <a:defRPr/>
            </a:pPr>
            <a:r>
              <a:rPr lang="en-US" dirty="0">
                <a:latin typeface="Times New Roman" panose="02020603050405020304" pitchFamily="18" charset="0"/>
                <a:cs typeface="Times New Roman" panose="02020603050405020304" pitchFamily="18" charset="0"/>
              </a:rPr>
              <a:t>The area downloaded is large enough to cover both the on-site tower and the NWS site</a:t>
            </a:r>
          </a:p>
          <a:p>
            <a:pPr marL="627063" lvl="1" indent="-457200">
              <a:spcBef>
                <a:spcPts val="600"/>
              </a:spcBef>
              <a:spcAft>
                <a:spcPts val="0"/>
              </a:spcAft>
              <a:buFont typeface="Wingdings" panose="05000000000000000000" pitchFamily="2" charset="2"/>
              <a:buChar char="Ø"/>
              <a:defRPr/>
            </a:pPr>
            <a:r>
              <a:rPr lang="en-US" sz="2000" dirty="0">
                <a:latin typeface="Times New Roman" panose="02020603050405020304" pitchFamily="18" charset="0"/>
                <a:cs typeface="Times New Roman" panose="02020603050405020304" pitchFamily="18" charset="0"/>
              </a:rPr>
              <a:t>We need to run AERSURFACE three times:</a:t>
            </a:r>
          </a:p>
          <a:p>
            <a:pPr marL="912813" lvl="2" indent="-342900">
              <a:spcBef>
                <a:spcPts val="600"/>
              </a:spcBef>
              <a:spcAft>
                <a:spcPts val="0"/>
              </a:spcAft>
              <a:buFont typeface="Wingdings" panose="05000000000000000000" pitchFamily="2" charset="2"/>
              <a:buChar char="§"/>
              <a:defRPr/>
            </a:pPr>
            <a:r>
              <a:rPr lang="en-US" sz="1600" dirty="0">
                <a:latin typeface="Times New Roman" panose="02020603050405020304" pitchFamily="18" charset="0"/>
                <a:cs typeface="Times New Roman" panose="02020603050405020304" pitchFamily="18" charset="0"/>
              </a:rPr>
              <a:t>On-Site:  …\MC\ - Primary</a:t>
            </a:r>
          </a:p>
          <a:p>
            <a:pPr marL="912813" lvl="2" indent="-342900">
              <a:spcBef>
                <a:spcPts val="600"/>
              </a:spcBef>
              <a:spcAft>
                <a:spcPts val="0"/>
              </a:spcAft>
              <a:buFont typeface="Wingdings" panose="05000000000000000000" pitchFamily="2" charset="2"/>
              <a:buChar char="§"/>
              <a:defRPr/>
            </a:pPr>
            <a:r>
              <a:rPr lang="en-US" sz="1600" dirty="0">
                <a:latin typeface="Times New Roman" panose="02020603050405020304" pitchFamily="18" charset="0"/>
                <a:cs typeface="Times New Roman" panose="02020603050405020304" pitchFamily="18" charset="0"/>
              </a:rPr>
              <a:t>NWS:  …\KABE2\ - 1-min-ASOS for SECONDARY substitution for 1 yr.</a:t>
            </a:r>
          </a:p>
          <a:p>
            <a:pPr marL="912813" lvl="2" indent="-342900">
              <a:spcBef>
                <a:spcPts val="600"/>
              </a:spcBef>
              <a:spcAft>
                <a:spcPts val="0"/>
              </a:spcAft>
              <a:buFont typeface="Wingdings" panose="05000000000000000000" pitchFamily="2" charset="2"/>
              <a:buChar char="§"/>
              <a:defRPr/>
            </a:pPr>
            <a:r>
              <a:rPr lang="en-US" sz="1600" dirty="0">
                <a:latin typeface="Times New Roman" panose="02020603050405020304" pitchFamily="18" charset="0"/>
                <a:cs typeface="Times New Roman" panose="02020603050405020304" pitchFamily="18" charset="0"/>
              </a:rPr>
              <a:t>NWS:  …\KABE\ - 1-min-ASOS PRIMARY for 5 </a:t>
            </a:r>
            <a:r>
              <a:rPr lang="en-US" sz="1600" dirty="0" err="1">
                <a:latin typeface="Times New Roman" panose="02020603050405020304" pitchFamily="18" charset="0"/>
                <a:cs typeface="Times New Roman" panose="02020603050405020304" pitchFamily="18" charset="0"/>
              </a:rPr>
              <a:t>yr</a:t>
            </a:r>
            <a:r>
              <a:rPr lang="en-US" sz="1600" dirty="0">
                <a:latin typeface="Times New Roman" panose="02020603050405020304" pitchFamily="18" charset="0"/>
                <a:cs typeface="Times New Roman" panose="02020603050405020304" pitchFamily="18" charset="0"/>
              </a:rPr>
              <a:t> case</a:t>
            </a:r>
          </a:p>
          <a:p>
            <a:pPr marL="627063" lvl="1" indent="-457200">
              <a:spcBef>
                <a:spcPts val="600"/>
              </a:spcBef>
              <a:spcAft>
                <a:spcPts val="0"/>
              </a:spcAft>
              <a:buFont typeface="Wingdings" panose="05000000000000000000" pitchFamily="2" charset="2"/>
              <a:buChar char="Ø"/>
              <a:defRPr/>
            </a:pPr>
            <a:endParaRPr lang="en-US" dirty="0">
              <a:latin typeface="Times New Roman" panose="02020603050405020304" pitchFamily="18" charset="0"/>
              <a:cs typeface="Times New Roman" panose="02020603050405020304" pitchFamily="18" charset="0"/>
            </a:endParaRPr>
          </a:p>
          <a:p>
            <a:pPr marL="512763" lvl="1" indent="-342900">
              <a:spcBef>
                <a:spcPts val="600"/>
              </a:spcBef>
              <a:spcAft>
                <a:spcPts val="0"/>
              </a:spcAft>
              <a:defRPr/>
            </a:pPr>
            <a:endParaRPr lang="en-US" sz="3200" dirty="0">
              <a:latin typeface="Times New Roman" panose="02020603050405020304" pitchFamily="18" charset="0"/>
              <a:cs typeface="Times New Roman" panose="02020603050405020304" pitchFamily="18" charset="0"/>
            </a:endParaRPr>
          </a:p>
          <a:p>
            <a:pPr marL="225425" lvl="2" indent="0">
              <a:spcBef>
                <a:spcPts val="600"/>
              </a:spcBef>
              <a:spcAft>
                <a:spcPts val="0"/>
              </a:spcAft>
              <a:buFont typeface="Trebuchet MS" pitchFamily="34" charset="0"/>
              <a:buNone/>
              <a:defRPr/>
            </a:pPr>
            <a:endParaRPr lang="en-US"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B426A72-6C79-4C69-9B5A-201705C66D69}"/>
              </a:ext>
            </a:extLst>
          </p:cNvPr>
          <p:cNvSpPr>
            <a:spLocks noGrp="1"/>
          </p:cNvSpPr>
          <p:nvPr>
            <p:ph type="title"/>
          </p:nvPr>
        </p:nvSpPr>
        <p:spPr>
          <a:xfrm>
            <a:off x="834073" y="455824"/>
            <a:ext cx="7761287" cy="587375"/>
          </a:xfrm>
        </p:spPr>
        <p:txBody>
          <a:bodyPr/>
          <a:lstStyle/>
          <a:p>
            <a:pPr>
              <a:defRPr/>
            </a:pPr>
            <a:r>
              <a:rPr lang="en-US" dirty="0">
                <a:latin typeface="Times New Roman" panose="02020603050405020304" pitchFamily="18" charset="0"/>
                <a:cs typeface="Times New Roman" panose="02020603050405020304" pitchFamily="18" charset="0"/>
              </a:rPr>
              <a:t>AERSURFACE—Control File Parameters For MC</a:t>
            </a:r>
          </a:p>
        </p:txBody>
      </p:sp>
      <p:sp>
        <p:nvSpPr>
          <p:cNvPr id="20483" name="Content Placeholder 5">
            <a:extLst>
              <a:ext uri="{FF2B5EF4-FFF2-40B4-BE49-F238E27FC236}">
                <a16:creationId xmlns:a16="http://schemas.microsoft.com/office/drawing/2014/main" id="{18F80BA7-D1C5-43E9-BF92-2F9074A81755}"/>
              </a:ext>
            </a:extLst>
          </p:cNvPr>
          <p:cNvSpPr>
            <a:spLocks noGrp="1"/>
          </p:cNvSpPr>
          <p:nvPr>
            <p:ph sz="half" idx="1"/>
          </p:nvPr>
        </p:nvSpPr>
        <p:spPr>
          <a:xfrm>
            <a:off x="1503363" y="1635791"/>
            <a:ext cx="7183437" cy="5345112"/>
          </a:xfrm>
        </p:spPr>
        <p:txBody>
          <a:bodyPr/>
          <a:lstStyle/>
          <a:p>
            <a:pPr>
              <a:buFont typeface="Wingdings" pitchFamily="2" charset="2"/>
              <a:buChar char="Ø"/>
            </a:pPr>
            <a:r>
              <a:rPr lang="en-US" altLang="en-US" sz="3200" i="1" dirty="0">
                <a:latin typeface="Times New Roman" panose="02020603050405020304" pitchFamily="18" charset="0"/>
                <a:cs typeface="Times New Roman" panose="02020603050405020304" pitchFamily="18" charset="0"/>
              </a:rPr>
              <a:t>Center of domain</a:t>
            </a:r>
            <a:r>
              <a:rPr lang="en-US" altLang="en-US" sz="3200" dirty="0">
                <a:latin typeface="Times New Roman" panose="02020603050405020304" pitchFamily="18" charset="0"/>
                <a:cs typeface="Times New Roman" panose="02020603050405020304" pitchFamily="18" charset="0"/>
              </a:rPr>
              <a:t>: 40.797 North, 75.136 West—The location of the </a:t>
            </a:r>
            <a:r>
              <a:rPr lang="en-US" altLang="en-US" sz="3200" dirty="0">
                <a:solidFill>
                  <a:srgbClr val="FF0000"/>
                </a:solidFill>
                <a:latin typeface="Times New Roman" panose="02020603050405020304" pitchFamily="18" charset="0"/>
                <a:cs typeface="Times New Roman" panose="02020603050405020304" pitchFamily="18" charset="0"/>
              </a:rPr>
              <a:t>Martins Creek onsite tower</a:t>
            </a:r>
          </a:p>
          <a:p>
            <a:pPr>
              <a:buFont typeface="Wingdings" pitchFamily="2" charset="2"/>
              <a:buChar char="Ø"/>
            </a:pPr>
            <a:r>
              <a:rPr lang="en-US" altLang="en-US" sz="3200" i="1" dirty="0">
                <a:latin typeface="Times New Roman" panose="02020603050405020304" pitchFamily="18" charset="0"/>
                <a:cs typeface="Times New Roman" panose="02020603050405020304" pitchFamily="18" charset="0"/>
              </a:rPr>
              <a:t>Geographic reference datum: </a:t>
            </a:r>
            <a:r>
              <a:rPr lang="en-US" altLang="en-US" sz="3200" dirty="0">
                <a:latin typeface="Times New Roman" panose="02020603050405020304" pitchFamily="18" charset="0"/>
                <a:cs typeface="Times New Roman" panose="02020603050405020304" pitchFamily="18" charset="0"/>
              </a:rPr>
              <a:t>NAD83</a:t>
            </a:r>
          </a:p>
          <a:p>
            <a:pPr>
              <a:buFont typeface="Wingdings" pitchFamily="2" charset="2"/>
              <a:buChar char="Ø"/>
            </a:pPr>
            <a:r>
              <a:rPr lang="en-US" altLang="en-US" sz="3200" i="1" dirty="0">
                <a:latin typeface="Times New Roman" panose="02020603050405020304" pitchFamily="18" charset="0"/>
                <a:cs typeface="Times New Roman" panose="02020603050405020304" pitchFamily="18" charset="0"/>
              </a:rPr>
              <a:t>Local climatic conditions</a:t>
            </a:r>
            <a:r>
              <a:rPr lang="en-US" altLang="en-US" sz="3200" dirty="0">
                <a:latin typeface="Times New Roman" panose="02020603050405020304" pitchFamily="18" charset="0"/>
                <a:cs typeface="Times New Roman" panose="02020603050405020304" pitchFamily="18" charset="0"/>
              </a:rPr>
              <a:t>: </a:t>
            </a:r>
          </a:p>
          <a:p>
            <a:pPr lvl="1">
              <a:spcBef>
                <a:spcPct val="0"/>
              </a:spcBef>
              <a:buFont typeface="Wingdings" panose="05000000000000000000" pitchFamily="2" charset="2"/>
              <a:buChar char="§"/>
            </a:pPr>
            <a:r>
              <a:rPr lang="en-US" altLang="en-US" sz="3200" dirty="0">
                <a:latin typeface="Times New Roman" panose="02020603050405020304" pitchFamily="18" charset="0"/>
                <a:cs typeface="Times New Roman" panose="02020603050405020304" pitchFamily="18" charset="0"/>
              </a:rPr>
              <a:t>Average moisture</a:t>
            </a:r>
          </a:p>
          <a:p>
            <a:pPr lvl="1">
              <a:spcBef>
                <a:spcPct val="0"/>
              </a:spcBef>
              <a:buFont typeface="Wingdings" panose="05000000000000000000" pitchFamily="2" charset="2"/>
              <a:buChar char="§"/>
            </a:pPr>
            <a:r>
              <a:rPr lang="en-US" altLang="en-US" sz="3200" dirty="0">
                <a:latin typeface="Times New Roman" panose="02020603050405020304" pitchFamily="18" charset="0"/>
                <a:cs typeface="Times New Roman" panose="02020603050405020304" pitchFamily="18" charset="0"/>
              </a:rPr>
              <a:t>Continuous snow cover</a:t>
            </a:r>
          </a:p>
          <a:p>
            <a:pPr lvl="1">
              <a:spcBef>
                <a:spcPct val="0"/>
              </a:spcBef>
              <a:buFont typeface="Wingdings" panose="05000000000000000000" pitchFamily="2" charset="2"/>
              <a:buChar char="§"/>
            </a:pPr>
            <a:r>
              <a:rPr lang="en-US" altLang="en-US" sz="3200" dirty="0">
                <a:latin typeface="Times New Roman" panose="02020603050405020304" pitchFamily="18" charset="0"/>
                <a:cs typeface="Times New Roman" panose="02020603050405020304" pitchFamily="18" charset="0"/>
              </a:rPr>
              <a:t>Non-arid</a:t>
            </a:r>
          </a:p>
          <a:p>
            <a:endParaRPr lang="en-US" altLang="en-US" sz="3600"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1E6958B-D52E-40EB-8A25-99E826BE4B92}"/>
              </a:ext>
            </a:extLst>
          </p:cNvPr>
          <p:cNvSpPr>
            <a:spLocks noGrp="1"/>
          </p:cNvSpPr>
          <p:nvPr>
            <p:ph type="title"/>
          </p:nvPr>
        </p:nvSpPr>
        <p:spPr>
          <a:xfrm>
            <a:off x="925513" y="304800"/>
            <a:ext cx="7761287" cy="587375"/>
          </a:xfrm>
        </p:spPr>
        <p:txBody>
          <a:bodyPr/>
          <a:lstStyle/>
          <a:p>
            <a:pPr>
              <a:defRPr/>
            </a:pPr>
            <a:r>
              <a:rPr lang="en-US" sz="3200" dirty="0">
                <a:latin typeface="Times New Roman" panose="02020603050405020304" pitchFamily="18" charset="0"/>
                <a:cs typeface="Times New Roman" panose="02020603050405020304" pitchFamily="18" charset="0"/>
              </a:rPr>
              <a:t>AERSURFACE—Control File Parameters For MC </a:t>
            </a:r>
          </a:p>
        </p:txBody>
      </p:sp>
      <p:sp>
        <p:nvSpPr>
          <p:cNvPr id="22531" name="Content Placeholder 5">
            <a:extLst>
              <a:ext uri="{FF2B5EF4-FFF2-40B4-BE49-F238E27FC236}">
                <a16:creationId xmlns:a16="http://schemas.microsoft.com/office/drawing/2014/main" id="{E7245683-6759-4281-821A-BEBDB52085CD}"/>
              </a:ext>
            </a:extLst>
          </p:cNvPr>
          <p:cNvSpPr>
            <a:spLocks noGrp="1"/>
          </p:cNvSpPr>
          <p:nvPr>
            <p:ph sz="half" idx="1"/>
          </p:nvPr>
        </p:nvSpPr>
        <p:spPr>
          <a:xfrm>
            <a:off x="1125538" y="1378404"/>
            <a:ext cx="7761287" cy="5479596"/>
          </a:xfrm>
        </p:spPr>
        <p:txBody>
          <a:bodyPr/>
          <a:lstStyle/>
          <a:p>
            <a:pPr>
              <a:buFont typeface="Wingdings" pitchFamily="2" charset="2"/>
              <a:buChar char="Ø"/>
            </a:pPr>
            <a:r>
              <a:rPr lang="en-US" altLang="en-US" sz="2800" i="1" dirty="0">
                <a:latin typeface="Times New Roman" panose="02020603050405020304" pitchFamily="18" charset="0"/>
                <a:cs typeface="Times New Roman" panose="02020603050405020304" pitchFamily="18" charset="0"/>
              </a:rPr>
              <a:t>Surface characteristics: </a:t>
            </a:r>
          </a:p>
          <a:p>
            <a:pPr lvl="1">
              <a:spcBef>
                <a:spcPct val="0"/>
              </a:spcBef>
              <a:buFont typeface="Wingdings" panose="05000000000000000000" pitchFamily="2" charset="2"/>
              <a:buChar char="§"/>
            </a:pPr>
            <a:r>
              <a:rPr lang="en-US" altLang="en-US" sz="2800" dirty="0">
                <a:latin typeface="Times New Roman" panose="02020603050405020304" pitchFamily="18" charset="0"/>
                <a:cs typeface="Times New Roman" panose="02020603050405020304" pitchFamily="18" charset="0"/>
              </a:rPr>
              <a:t>Monthly Average</a:t>
            </a:r>
          </a:p>
          <a:p>
            <a:pPr lvl="1">
              <a:spcBef>
                <a:spcPct val="0"/>
              </a:spcBef>
              <a:buFont typeface="Wingdings" panose="05000000000000000000" pitchFamily="2" charset="2"/>
              <a:buChar char="§"/>
            </a:pPr>
            <a:r>
              <a:rPr lang="en-US" altLang="en-US" sz="2800" dirty="0">
                <a:latin typeface="Times New Roman" panose="02020603050405020304" pitchFamily="18" charset="0"/>
                <a:cs typeface="Times New Roman" panose="02020603050405020304" pitchFamily="18" charset="0"/>
              </a:rPr>
              <a:t>2 sectors: 180–260 &amp; 260–180</a:t>
            </a:r>
          </a:p>
          <a:p>
            <a:pPr lvl="1">
              <a:spcBef>
                <a:spcPct val="0"/>
              </a:spcBef>
              <a:buFont typeface="Wingdings" panose="05000000000000000000" pitchFamily="2" charset="2"/>
              <a:buChar char="§"/>
            </a:pPr>
            <a:r>
              <a:rPr lang="en-US" altLang="en-US" sz="2800">
                <a:latin typeface="Times New Roman" panose="02020603050405020304" pitchFamily="18" charset="0"/>
                <a:cs typeface="Times New Roman" panose="02020603050405020304" pitchFamily="18" charset="0"/>
              </a:rPr>
              <a:t>Both sectors are defined as HIGHZ0</a:t>
            </a:r>
          </a:p>
          <a:p>
            <a:pPr>
              <a:buFont typeface="Wingdings" pitchFamily="2" charset="2"/>
              <a:buChar char="Ø"/>
            </a:pPr>
            <a:r>
              <a:rPr lang="en-US" altLang="en-US" sz="2800" i="1">
                <a:latin typeface="Times New Roman" panose="02020603050405020304" pitchFamily="18" charset="0"/>
                <a:cs typeface="Times New Roman" panose="02020603050405020304" pitchFamily="18" charset="0"/>
              </a:rPr>
              <a:t>Seasons</a:t>
            </a:r>
            <a:r>
              <a:rPr lang="en-US" altLang="en-US" sz="2800" dirty="0">
                <a:latin typeface="Times New Roman" panose="02020603050405020304" pitchFamily="18" charset="0"/>
                <a:cs typeface="Times New Roman" panose="02020603050405020304" pitchFamily="18" charset="0"/>
              </a:rPr>
              <a:t>:</a:t>
            </a:r>
          </a:p>
          <a:p>
            <a:pPr lvl="1">
              <a:spcBef>
                <a:spcPct val="0"/>
              </a:spcBef>
              <a:buFont typeface="Wingdings" panose="05000000000000000000" pitchFamily="2" charset="2"/>
              <a:buChar char="§"/>
            </a:pPr>
            <a:r>
              <a:rPr lang="en-US" altLang="en-US" sz="2800" dirty="0">
                <a:latin typeface="Times New Roman" panose="02020603050405020304" pitchFamily="18" charset="0"/>
                <a:cs typeface="Times New Roman" panose="02020603050405020304" pitchFamily="18" charset="0"/>
              </a:rPr>
              <a:t>Winter without continuous snow: 10  11 12  1</a:t>
            </a:r>
          </a:p>
          <a:p>
            <a:pPr lvl="1">
              <a:spcBef>
                <a:spcPct val="0"/>
              </a:spcBef>
              <a:buFont typeface="Wingdings" panose="05000000000000000000" pitchFamily="2" charset="2"/>
              <a:buChar char="§"/>
            </a:pPr>
            <a:r>
              <a:rPr lang="en-US" altLang="en-US" sz="2800" dirty="0">
                <a:latin typeface="Times New Roman" panose="02020603050405020304" pitchFamily="18" charset="0"/>
                <a:cs typeface="Times New Roman" panose="02020603050405020304" pitchFamily="18" charset="0"/>
              </a:rPr>
              <a:t>Winter with continuous snow: 2 3 </a:t>
            </a:r>
          </a:p>
          <a:p>
            <a:pPr lvl="1">
              <a:spcBef>
                <a:spcPct val="0"/>
              </a:spcBef>
              <a:buFont typeface="Wingdings" panose="05000000000000000000" pitchFamily="2" charset="2"/>
              <a:buChar char="§"/>
            </a:pPr>
            <a:r>
              <a:rPr lang="en-US" altLang="en-US" sz="2800" dirty="0">
                <a:latin typeface="Times New Roman" panose="02020603050405020304" pitchFamily="18" charset="0"/>
                <a:cs typeface="Times New Roman" panose="02020603050405020304" pitchFamily="18" charset="0"/>
              </a:rPr>
              <a:t>Spring: 4  5  6</a:t>
            </a:r>
          </a:p>
          <a:p>
            <a:pPr lvl="1">
              <a:spcBef>
                <a:spcPct val="0"/>
              </a:spcBef>
              <a:buFont typeface="Wingdings" panose="05000000000000000000" pitchFamily="2" charset="2"/>
              <a:buChar char="§"/>
            </a:pPr>
            <a:r>
              <a:rPr lang="en-US" altLang="en-US" sz="2800" dirty="0">
                <a:latin typeface="Times New Roman" panose="02020603050405020304" pitchFamily="18" charset="0"/>
                <a:cs typeface="Times New Roman" panose="02020603050405020304" pitchFamily="18" charset="0"/>
              </a:rPr>
              <a:t>Summer: 7  8  9</a:t>
            </a:r>
          </a:p>
          <a:p>
            <a:pPr lvl="1">
              <a:spcBef>
                <a:spcPct val="0"/>
              </a:spcBef>
              <a:buFont typeface="Wingdings" panose="05000000000000000000" pitchFamily="2" charset="2"/>
              <a:buChar char="§"/>
            </a:pPr>
            <a:r>
              <a:rPr lang="en-US" altLang="en-US" sz="2800" dirty="0">
                <a:latin typeface="Times New Roman" panose="02020603050405020304" pitchFamily="18" charset="0"/>
                <a:cs typeface="Times New Roman" panose="02020603050405020304" pitchFamily="18" charset="0"/>
              </a:rPr>
              <a:t>Autumn: 0</a:t>
            </a:r>
          </a:p>
          <a:p>
            <a:endParaRPr lang="en-US" altLang="en-US" sz="3200"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9B08065-51B6-44EB-8FA3-A11E2DC8E91C}"/>
              </a:ext>
            </a:extLst>
          </p:cNvPr>
          <p:cNvSpPr>
            <a:spLocks noGrp="1"/>
          </p:cNvSpPr>
          <p:nvPr>
            <p:ph type="title"/>
          </p:nvPr>
        </p:nvSpPr>
        <p:spPr/>
        <p:txBody>
          <a:bodyPr/>
          <a:lstStyle/>
          <a:p>
            <a:pPr>
              <a:defRPr/>
            </a:pPr>
            <a:r>
              <a:rPr lang="en-US" dirty="0">
                <a:latin typeface="Times New Roman" panose="02020603050405020304" pitchFamily="18" charset="0"/>
                <a:cs typeface="Times New Roman" panose="02020603050405020304" pitchFamily="18" charset="0"/>
              </a:rPr>
              <a:t>AERSURFACE—MC Site</a:t>
            </a:r>
          </a:p>
        </p:txBody>
      </p:sp>
      <p:sp>
        <p:nvSpPr>
          <p:cNvPr id="20483" name="Content Placeholder 6">
            <a:extLst>
              <a:ext uri="{FF2B5EF4-FFF2-40B4-BE49-F238E27FC236}">
                <a16:creationId xmlns:a16="http://schemas.microsoft.com/office/drawing/2014/main" id="{A231BDC9-4230-48F4-8223-DFFDF5C58874}"/>
              </a:ext>
            </a:extLst>
          </p:cNvPr>
          <p:cNvSpPr>
            <a:spLocks noGrp="1"/>
          </p:cNvSpPr>
          <p:nvPr>
            <p:ph sz="half" idx="1"/>
          </p:nvPr>
        </p:nvSpPr>
        <p:spPr>
          <a:xfrm>
            <a:off x="952500" y="1128021"/>
            <a:ext cx="8001000" cy="4601957"/>
          </a:xfrm>
        </p:spPr>
        <p:txBody>
          <a:bodyPr/>
          <a:lstStyle/>
          <a:p>
            <a:pPr>
              <a:spcBef>
                <a:spcPts val="1200"/>
              </a:spcBef>
              <a:buFont typeface="Wingdings" pitchFamily="2" charset="2"/>
              <a:buChar char="Ø"/>
              <a:defRPr/>
            </a:pPr>
            <a:r>
              <a:rPr lang="en-US" sz="2800" dirty="0">
                <a:latin typeface="Times New Roman" panose="02020603050405020304" pitchFamily="18" charset="0"/>
                <a:cs typeface="Times New Roman" panose="02020603050405020304" pitchFamily="18" charset="0"/>
              </a:rPr>
              <a:t>To run AERSURFACE for the Martins Creek site:</a:t>
            </a:r>
          </a:p>
          <a:p>
            <a:pPr lvl="1">
              <a:spcBef>
                <a:spcPts val="1200"/>
              </a:spcBef>
              <a:buFont typeface="Wingdings" panose="05000000000000000000" pitchFamily="2" charset="2"/>
              <a:buChar char="§"/>
              <a:defRPr/>
            </a:pPr>
            <a:r>
              <a:rPr lang="en-US" sz="2800" dirty="0">
                <a:latin typeface="Times New Roman" panose="02020603050405020304" pitchFamily="18" charset="0"/>
                <a:cs typeface="Times New Roman" panose="02020603050405020304" pitchFamily="18" charset="0"/>
              </a:rPr>
              <a:t>Navigate to the directory: \&gt;MODL_301\Hands-On\AERSURFACE\MC\</a:t>
            </a:r>
          </a:p>
          <a:p>
            <a:pPr lvl="1">
              <a:spcBef>
                <a:spcPts val="1200"/>
              </a:spcBef>
              <a:buFont typeface="Wingdings" panose="05000000000000000000" pitchFamily="2" charset="2"/>
              <a:buChar char="§"/>
              <a:defRPr/>
            </a:pPr>
            <a:r>
              <a:rPr lang="en-US" sz="2800" dirty="0">
                <a:latin typeface="Times New Roman" panose="02020603050405020304" pitchFamily="18" charset="0"/>
                <a:cs typeface="Times New Roman" panose="02020603050405020304" pitchFamily="18" charset="0"/>
              </a:rPr>
              <a:t>Construct .</a:t>
            </a:r>
            <a:r>
              <a:rPr lang="en-US" sz="2800" dirty="0" err="1">
                <a:latin typeface="Times New Roman" panose="02020603050405020304" pitchFamily="18" charset="0"/>
                <a:cs typeface="Times New Roman" panose="02020603050405020304" pitchFamily="18" charset="0"/>
              </a:rPr>
              <a:t>inp</a:t>
            </a:r>
            <a:r>
              <a:rPr lang="en-US" sz="2800" dirty="0">
                <a:latin typeface="Times New Roman" panose="02020603050405020304" pitchFamily="18" charset="0"/>
                <a:cs typeface="Times New Roman" panose="02020603050405020304" pitchFamily="18" charset="0"/>
              </a:rPr>
              <a:t> control file (already completed)</a:t>
            </a:r>
          </a:p>
          <a:p>
            <a:pPr lvl="1">
              <a:spcBef>
                <a:spcPts val="1200"/>
              </a:spcBef>
              <a:buFont typeface="Wingdings" panose="05000000000000000000" pitchFamily="2" charset="2"/>
              <a:buChar char="§"/>
              <a:defRPr/>
            </a:pPr>
            <a:r>
              <a:rPr lang="en-US" sz="2800" dirty="0">
                <a:latin typeface="Times New Roman" panose="02020603050405020304" pitchFamily="18" charset="0"/>
                <a:cs typeface="Times New Roman" panose="02020603050405020304" pitchFamily="18" charset="0"/>
              </a:rPr>
              <a:t>The .bat file locates the AERSURFACE executable</a:t>
            </a:r>
          </a:p>
          <a:p>
            <a:pPr lvl="1">
              <a:spcBef>
                <a:spcPts val="1200"/>
              </a:spcBef>
              <a:buFont typeface="Wingdings" panose="05000000000000000000" pitchFamily="2" charset="2"/>
              <a:buChar char="§"/>
              <a:defRPr/>
            </a:pPr>
            <a:r>
              <a:rPr lang="en-US" sz="2800" dirty="0">
                <a:latin typeface="Times New Roman" panose="02020603050405020304" pitchFamily="18" charset="0"/>
                <a:cs typeface="Times New Roman" panose="02020603050405020304" pitchFamily="18" charset="0"/>
              </a:rPr>
              <a:t>Double click the .bat file</a:t>
            </a:r>
          </a:p>
          <a:p>
            <a:pPr marL="0" indent="0">
              <a:buFont typeface="Wingdings" pitchFamily="2" charset="2"/>
              <a:buNone/>
              <a:defRPr/>
            </a:pPr>
            <a:endParaRPr lang="en-US" dirty="0"/>
          </a:p>
          <a:p>
            <a:pPr marL="0" indent="0">
              <a:buFont typeface="Wingdings" pitchFamily="2" charset="2"/>
              <a:buNone/>
              <a:defRPr/>
            </a:pP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24A77C8-23C5-5776-9CD2-2BCA83AC6F84}"/>
              </a:ext>
            </a:extLst>
          </p:cNvPr>
          <p:cNvSpPr>
            <a:spLocks noGrp="1"/>
          </p:cNvSpPr>
          <p:nvPr>
            <p:ph idx="1"/>
          </p:nvPr>
        </p:nvSpPr>
        <p:spPr>
          <a:xfrm>
            <a:off x="3007863" y="1226507"/>
            <a:ext cx="2854317" cy="4906963"/>
          </a:xfrm>
        </p:spPr>
        <p:txBody>
          <a:bodyPr/>
          <a:lstStyle/>
          <a:p>
            <a:pPr marL="0" indent="0">
              <a:spcBef>
                <a:spcPts val="0"/>
              </a:spcBef>
              <a:buNone/>
            </a:pPr>
            <a:r>
              <a:rPr lang="en-US" sz="1000" dirty="0"/>
              <a:t> FREQ_SECT  MONTHLY  </a:t>
            </a:r>
          </a:p>
          <a:p>
            <a:pPr marL="0" indent="0">
              <a:spcBef>
                <a:spcPts val="0"/>
              </a:spcBef>
              <a:buNone/>
            </a:pPr>
            <a:r>
              <a:rPr lang="en-US" sz="1000" dirty="0"/>
              <a:t> SECTOR   1  180.00  260.00</a:t>
            </a:r>
          </a:p>
          <a:p>
            <a:pPr marL="0" indent="0">
              <a:spcBef>
                <a:spcPts val="0"/>
              </a:spcBef>
              <a:buNone/>
            </a:pPr>
            <a:r>
              <a:rPr lang="en-US" sz="1000" dirty="0"/>
              <a:t>   SECTOR   2  260.00  180.00</a:t>
            </a:r>
          </a:p>
          <a:p>
            <a:pPr marL="0" indent="0">
              <a:spcBef>
                <a:spcPts val="0"/>
              </a:spcBef>
              <a:buNone/>
            </a:pPr>
            <a:endParaRPr lang="en-US" sz="1000" dirty="0"/>
          </a:p>
          <a:p>
            <a:pPr marL="0" indent="0">
              <a:spcBef>
                <a:spcPts val="0"/>
              </a:spcBef>
              <a:buNone/>
            </a:pPr>
            <a:r>
              <a:rPr lang="en-US" sz="1000" dirty="0"/>
              <a:t>**              Month    Sect    Alb      Bo        Zo</a:t>
            </a:r>
          </a:p>
          <a:p>
            <a:pPr marL="0" indent="0">
              <a:spcBef>
                <a:spcPts val="0"/>
              </a:spcBef>
              <a:buNone/>
            </a:pPr>
            <a:r>
              <a:rPr lang="en-US" sz="1000" dirty="0"/>
              <a:t>   SITE_CHAR    1       1     0.17     0.74     0.028</a:t>
            </a:r>
          </a:p>
          <a:p>
            <a:pPr marL="0" indent="0">
              <a:spcBef>
                <a:spcPts val="0"/>
              </a:spcBef>
              <a:buNone/>
            </a:pPr>
            <a:r>
              <a:rPr lang="en-US" sz="1000" dirty="0"/>
              <a:t>   SITE_CHAR    1       2     0.17     0.74     0.032</a:t>
            </a:r>
          </a:p>
          <a:p>
            <a:pPr marL="0" indent="0">
              <a:spcBef>
                <a:spcPts val="0"/>
              </a:spcBef>
              <a:buNone/>
            </a:pPr>
            <a:r>
              <a:rPr lang="en-US" sz="1000" dirty="0"/>
              <a:t>   SITE_CHAR    2       1     0.54     0.48     0.013</a:t>
            </a:r>
          </a:p>
          <a:p>
            <a:pPr marL="0" indent="0">
              <a:spcBef>
                <a:spcPts val="0"/>
              </a:spcBef>
              <a:buNone/>
            </a:pPr>
            <a:r>
              <a:rPr lang="en-US" sz="1000" dirty="0"/>
              <a:t>   SITE_CHAR    2       2     0.54     0.48     0.016</a:t>
            </a:r>
          </a:p>
          <a:p>
            <a:pPr marL="0" indent="0">
              <a:spcBef>
                <a:spcPts val="0"/>
              </a:spcBef>
              <a:buNone/>
            </a:pPr>
            <a:r>
              <a:rPr lang="en-US" sz="1000" dirty="0"/>
              <a:t>   SITE_CHAR    3       1     0.54     0.48     0.013</a:t>
            </a:r>
          </a:p>
          <a:p>
            <a:pPr marL="0" indent="0">
              <a:spcBef>
                <a:spcPts val="0"/>
              </a:spcBef>
              <a:buNone/>
            </a:pPr>
            <a:r>
              <a:rPr lang="en-US" sz="1000" dirty="0"/>
              <a:t>   SITE_CHAR    3       2     0.54     0.48     0.016</a:t>
            </a:r>
          </a:p>
          <a:p>
            <a:pPr marL="0" indent="0">
              <a:spcBef>
                <a:spcPts val="0"/>
              </a:spcBef>
              <a:buNone/>
            </a:pPr>
            <a:r>
              <a:rPr lang="en-US" sz="1000" dirty="0"/>
              <a:t>   SITE_CHAR    4       1     0.15     0.39     0.038</a:t>
            </a:r>
          </a:p>
          <a:p>
            <a:pPr marL="0" indent="0">
              <a:spcBef>
                <a:spcPts val="0"/>
              </a:spcBef>
              <a:buNone/>
            </a:pPr>
            <a:r>
              <a:rPr lang="en-US" sz="1000" dirty="0"/>
              <a:t>   SITE_CHAR    4       2     0.15     0.39     0.044</a:t>
            </a:r>
          </a:p>
          <a:p>
            <a:pPr marL="0" indent="0">
              <a:spcBef>
                <a:spcPts val="0"/>
              </a:spcBef>
              <a:buNone/>
            </a:pPr>
            <a:r>
              <a:rPr lang="en-US" sz="1000" dirty="0"/>
              <a:t>   SITE_CHAR    5       1     0.15     0.39     0.038</a:t>
            </a:r>
          </a:p>
          <a:p>
            <a:pPr marL="0" indent="0">
              <a:spcBef>
                <a:spcPts val="0"/>
              </a:spcBef>
              <a:buNone/>
            </a:pPr>
            <a:r>
              <a:rPr lang="en-US" sz="1000" dirty="0"/>
              <a:t>   SITE_CHAR    5       2     0.15     0.39     0.044</a:t>
            </a:r>
          </a:p>
          <a:p>
            <a:pPr marL="0" indent="0">
              <a:spcBef>
                <a:spcPts val="0"/>
              </a:spcBef>
              <a:buNone/>
            </a:pPr>
            <a:r>
              <a:rPr lang="en-US" sz="1000" dirty="0"/>
              <a:t>   SITE_CHAR    6       1     0.15     0.39     0.038</a:t>
            </a:r>
          </a:p>
          <a:p>
            <a:pPr marL="0" indent="0">
              <a:spcBef>
                <a:spcPts val="0"/>
              </a:spcBef>
              <a:buNone/>
            </a:pPr>
            <a:r>
              <a:rPr lang="en-US" sz="1000" dirty="0"/>
              <a:t>   SITE_CHAR    6       2     0.15     0.39     0.044</a:t>
            </a:r>
          </a:p>
          <a:p>
            <a:pPr marL="0" indent="0">
              <a:spcBef>
                <a:spcPts val="0"/>
              </a:spcBef>
              <a:buNone/>
            </a:pPr>
            <a:r>
              <a:rPr lang="en-US" sz="1000" dirty="0"/>
              <a:t>   SITE_CHAR    7       1     0.18     0.42     0.165</a:t>
            </a:r>
          </a:p>
          <a:p>
            <a:pPr marL="0" indent="0">
              <a:spcBef>
                <a:spcPts val="0"/>
              </a:spcBef>
              <a:buNone/>
            </a:pPr>
            <a:r>
              <a:rPr lang="en-US" sz="1000" dirty="0"/>
              <a:t>   SITE_CHAR    7       2     0.18     0.42     0.184</a:t>
            </a:r>
          </a:p>
          <a:p>
            <a:pPr marL="0" indent="0">
              <a:spcBef>
                <a:spcPts val="0"/>
              </a:spcBef>
              <a:buNone/>
            </a:pPr>
            <a:r>
              <a:rPr lang="en-US" sz="1000" dirty="0"/>
              <a:t>   SITE_CHAR    8       1     0.18     0.42     0.165</a:t>
            </a:r>
          </a:p>
          <a:p>
            <a:pPr marL="0" indent="0">
              <a:spcBef>
                <a:spcPts val="0"/>
              </a:spcBef>
              <a:buNone/>
            </a:pPr>
            <a:r>
              <a:rPr lang="en-US" sz="1000" dirty="0"/>
              <a:t>   SITE_CHAR    8       2     0.18     0.42     0.184</a:t>
            </a:r>
          </a:p>
          <a:p>
            <a:pPr marL="0" indent="0">
              <a:spcBef>
                <a:spcPts val="0"/>
              </a:spcBef>
              <a:buNone/>
            </a:pPr>
            <a:r>
              <a:rPr lang="en-US" sz="1000" dirty="0"/>
              <a:t>   SITE_CHAR    9       1     0.18     0.42     0.165</a:t>
            </a:r>
          </a:p>
          <a:p>
            <a:pPr marL="0" indent="0">
              <a:spcBef>
                <a:spcPts val="0"/>
              </a:spcBef>
              <a:buNone/>
            </a:pPr>
            <a:r>
              <a:rPr lang="en-US" sz="1000" dirty="0"/>
              <a:t>   SITE_CHAR    9       2     0.18     0.42     0.184</a:t>
            </a:r>
          </a:p>
          <a:p>
            <a:pPr marL="0" indent="0">
              <a:spcBef>
                <a:spcPts val="0"/>
              </a:spcBef>
              <a:buNone/>
            </a:pPr>
            <a:r>
              <a:rPr lang="en-US" sz="1000" dirty="0"/>
              <a:t>   SITE_CHAR   10       1     0.17     0.74     0.028</a:t>
            </a:r>
          </a:p>
          <a:p>
            <a:pPr marL="0" indent="0">
              <a:spcBef>
                <a:spcPts val="0"/>
              </a:spcBef>
              <a:buNone/>
            </a:pPr>
            <a:r>
              <a:rPr lang="en-US" sz="1000" dirty="0"/>
              <a:t>   SITE_CHAR   10       2     0.17     0.74     0.032</a:t>
            </a:r>
          </a:p>
          <a:p>
            <a:pPr marL="0" indent="0">
              <a:spcBef>
                <a:spcPts val="0"/>
              </a:spcBef>
              <a:buNone/>
            </a:pPr>
            <a:r>
              <a:rPr lang="en-US" sz="1000" dirty="0"/>
              <a:t>   SITE_CHAR   11       1     0.17     0.74     0.028</a:t>
            </a:r>
          </a:p>
          <a:p>
            <a:pPr marL="0" indent="0">
              <a:spcBef>
                <a:spcPts val="0"/>
              </a:spcBef>
              <a:buNone/>
            </a:pPr>
            <a:r>
              <a:rPr lang="en-US" sz="1000" dirty="0"/>
              <a:t>   SITE_CHAR   11       2     0.17     0.74     0.032</a:t>
            </a:r>
          </a:p>
          <a:p>
            <a:pPr marL="0" indent="0">
              <a:spcBef>
                <a:spcPts val="0"/>
              </a:spcBef>
              <a:buNone/>
            </a:pPr>
            <a:r>
              <a:rPr lang="en-US" sz="1000" dirty="0"/>
              <a:t>   SITE_CHAR   12       1     0.17     0.74     0.028</a:t>
            </a:r>
          </a:p>
          <a:p>
            <a:pPr marL="0" indent="0">
              <a:spcBef>
                <a:spcPts val="0"/>
              </a:spcBef>
              <a:buNone/>
            </a:pPr>
            <a:r>
              <a:rPr lang="en-US" sz="1000" dirty="0"/>
              <a:t>   SITE_CHAR   12       2     0.17     0.74     0.032</a:t>
            </a:r>
          </a:p>
          <a:p>
            <a:pPr marL="0" indent="0">
              <a:buNone/>
            </a:pPr>
            <a:endParaRPr lang="en-US" sz="1000" dirty="0"/>
          </a:p>
        </p:txBody>
      </p:sp>
      <p:sp>
        <p:nvSpPr>
          <p:cNvPr id="3" name="Title 2">
            <a:extLst>
              <a:ext uri="{FF2B5EF4-FFF2-40B4-BE49-F238E27FC236}">
                <a16:creationId xmlns:a16="http://schemas.microsoft.com/office/drawing/2014/main" id="{80891DC3-CFD4-A88D-47FA-6740BB0090B5}"/>
              </a:ext>
            </a:extLst>
          </p:cNvPr>
          <p:cNvSpPr>
            <a:spLocks noGrp="1"/>
          </p:cNvSpPr>
          <p:nvPr>
            <p:ph type="title"/>
          </p:nvPr>
        </p:nvSpPr>
        <p:spPr/>
        <p:txBody>
          <a:bodyPr/>
          <a:lstStyle/>
          <a:p>
            <a:r>
              <a:rPr lang="en-US" dirty="0"/>
              <a:t>AERSURFACE Output of MC</a:t>
            </a:r>
          </a:p>
        </p:txBody>
      </p:sp>
    </p:spTree>
    <p:extLst>
      <p:ext uri="{BB962C8B-B14F-4D97-AF65-F5344CB8AC3E}">
        <p14:creationId xmlns:p14="http://schemas.microsoft.com/office/powerpoint/2010/main" val="7734415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C33270-C0F6-493B-8A3F-D9C03A212B0A}"/>
              </a:ext>
            </a:extLst>
          </p:cNvPr>
          <p:cNvSpPr>
            <a:spLocks noGrp="1"/>
          </p:cNvSpPr>
          <p:nvPr>
            <p:ph type="title"/>
          </p:nvPr>
        </p:nvSpPr>
        <p:spPr>
          <a:xfrm>
            <a:off x="838200" y="783434"/>
            <a:ext cx="7467600" cy="623888"/>
          </a:xfrm>
        </p:spPr>
        <p:txBody>
          <a:bodyPr/>
          <a:lstStyle/>
          <a:p>
            <a:r>
              <a:rPr lang="en-US" dirty="0">
                <a:latin typeface="Times New Roman" panose="02020603050405020304" pitchFamily="18" charset="0"/>
                <a:cs typeface="Times New Roman" panose="02020603050405020304" pitchFamily="18" charset="0"/>
              </a:rPr>
              <a:t>AERSURFACE – Allentown NWS </a:t>
            </a:r>
          </a:p>
        </p:txBody>
      </p:sp>
      <p:sp>
        <p:nvSpPr>
          <p:cNvPr id="3" name="TextBox 2">
            <a:extLst>
              <a:ext uri="{FF2B5EF4-FFF2-40B4-BE49-F238E27FC236}">
                <a16:creationId xmlns:a16="http://schemas.microsoft.com/office/drawing/2014/main" id="{D8AFC022-E05C-4C1C-9A08-9EEE099EF3C8}"/>
              </a:ext>
            </a:extLst>
          </p:cNvPr>
          <p:cNvSpPr txBox="1"/>
          <p:nvPr/>
        </p:nvSpPr>
        <p:spPr>
          <a:xfrm>
            <a:off x="1150374" y="2227007"/>
            <a:ext cx="7467600" cy="3416320"/>
          </a:xfrm>
          <a:prstGeom prst="rect">
            <a:avLst/>
          </a:prstGeom>
          <a:noFill/>
        </p:spPr>
        <p:txBody>
          <a:bodyPr wrap="square" rtlCol="0">
            <a:spAutoFit/>
          </a:bodyPr>
          <a:lstStyle/>
          <a:p>
            <a:pPr marL="457200" indent="-457200">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Construct control file for Allentown NWS</a:t>
            </a:r>
          </a:p>
          <a:p>
            <a:r>
              <a:rPr lang="en-US" sz="2400" dirty="0">
                <a:latin typeface="Times New Roman" panose="02020603050405020304" pitchFamily="18" charset="0"/>
                <a:cs typeface="Times New Roman" panose="02020603050405020304" pitchFamily="18" charset="0"/>
              </a:rPr>
              <a:t>     1)…\AERSURFACE\KABE2\aersurface</a:t>
            </a:r>
            <a:r>
              <a:rPr lang="en-US" sz="2400">
                <a:latin typeface="Times New Roman" panose="02020603050405020304" pitchFamily="18" charset="0"/>
                <a:cs typeface="Times New Roman" panose="02020603050405020304" pitchFamily="18" charset="0"/>
              </a:rPr>
              <a:t>.inp </a:t>
            </a:r>
            <a:r>
              <a:rPr lang="en-US" sz="2400" dirty="0">
                <a:latin typeface="Times New Roman" panose="02020603050405020304" pitchFamily="18" charset="0"/>
                <a:cs typeface="Times New Roman" panose="02020603050405020304" pitchFamily="18" charset="0"/>
              </a:rPr>
              <a:t>(used for  on-site data substitution)</a:t>
            </a:r>
          </a:p>
          <a:p>
            <a:r>
              <a:rPr lang="en-US" sz="2400" dirty="0">
                <a:latin typeface="Times New Roman" panose="02020603050405020304" pitchFamily="18" charset="0"/>
                <a:cs typeface="Times New Roman" panose="02020603050405020304" pitchFamily="18" charset="0"/>
              </a:rPr>
              <a:t>     2)…\AERSURFACE\KABE\</a:t>
            </a:r>
            <a:r>
              <a:rPr lang="en-US" sz="2400" dirty="0" err="1">
                <a:latin typeface="Times New Roman" panose="02020603050405020304" pitchFamily="18" charset="0"/>
                <a:cs typeface="Times New Roman" panose="02020603050405020304" pitchFamily="18" charset="0"/>
              </a:rPr>
              <a:t>aersurface.inp</a:t>
            </a:r>
            <a:r>
              <a:rPr lang="en-US" sz="2400" dirty="0">
                <a:latin typeface="Times New Roman" panose="02020603050405020304" pitchFamily="18" charset="0"/>
                <a:cs typeface="Times New Roman" panose="02020603050405020304" pitchFamily="18" charset="0"/>
              </a:rPr>
              <a:t> (primary surface characteristics for the 5 </a:t>
            </a:r>
            <a:r>
              <a:rPr lang="en-US" sz="2400" dirty="0" err="1">
                <a:latin typeface="Times New Roman" panose="02020603050405020304" pitchFamily="18" charset="0"/>
                <a:cs typeface="Times New Roman" panose="02020603050405020304" pitchFamily="18" charset="0"/>
              </a:rPr>
              <a:t>yr</a:t>
            </a:r>
            <a:r>
              <a:rPr lang="en-US" sz="2400" dirty="0">
                <a:latin typeface="Times New Roman" panose="02020603050405020304" pitchFamily="18" charset="0"/>
                <a:cs typeface="Times New Roman" panose="02020603050405020304" pitchFamily="18" charset="0"/>
              </a:rPr>
              <a:t> run)</a:t>
            </a:r>
          </a:p>
          <a:p>
            <a:r>
              <a:rPr lang="en-US" sz="2400" dirty="0">
                <a:latin typeface="Times New Roman" panose="02020603050405020304" pitchFamily="18" charset="0"/>
                <a:cs typeface="Times New Roman" panose="02020603050405020304" pitchFamily="18" charset="0"/>
              </a:rPr>
              <a:t>     </a:t>
            </a:r>
          </a:p>
          <a:p>
            <a:pPr marL="457200" indent="-457200">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Run AERSURFACE for each case</a:t>
            </a:r>
          </a:p>
          <a:p>
            <a:pPr marL="457200" indent="-457200">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Compare output from the MC &amp; KABE2 runs</a:t>
            </a:r>
          </a:p>
          <a:p>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31316008"/>
      </p:ext>
    </p:extLst>
  </p:cSld>
  <p:clrMapOvr>
    <a:masterClrMapping/>
  </p:clrMapOvr>
</p:sld>
</file>

<file path=ppt/theme/theme1.xml><?xml version="1.0" encoding="utf-8"?>
<a:theme xmlns:a="http://schemas.openxmlformats.org/drawingml/2006/main" name="APTI_Template_AIR">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8C0CF28EF51534B8C8882D09B913146" ma:contentTypeVersion="11" ma:contentTypeDescription="Create a new document." ma:contentTypeScope="" ma:versionID="12ccd4f305eb12180e9335c10773518d">
  <xsd:schema xmlns:xsd="http://www.w3.org/2001/XMLSchema" xmlns:xs="http://www.w3.org/2001/XMLSchema" xmlns:p="http://schemas.microsoft.com/office/2006/metadata/properties" xmlns:ns2="df525fa7-169b-46a1-8371-f21838c3498e" xmlns:ns3="a946c7e2-e968-47fa-b743-9bb460e7e0dc" targetNamespace="http://schemas.microsoft.com/office/2006/metadata/properties" ma:root="true" ma:fieldsID="4a897ec66a9fa50de6d2c11d8751a140" ns2:_="" ns3:_="">
    <xsd:import namespace="df525fa7-169b-46a1-8371-f21838c3498e"/>
    <xsd:import namespace="a946c7e2-e968-47fa-b743-9bb460e7e0dc"/>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DateTaken" minOccurs="0"/>
                <xsd:element ref="ns2:MediaServiceAutoKeyPoints" minOccurs="0"/>
                <xsd:element ref="ns2:MediaServiceKeyPoints" minOccurs="0"/>
                <xsd:element ref="ns2:MediaServiceGenerationTime" minOccurs="0"/>
                <xsd:element ref="ns2:MediaServiceEventHashCode"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f525fa7-169b-46a1-8371-f21838c349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a946c7e2-e968-47fa-b743-9bb460e7e0dc"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E2CD511-1186-4C1F-BCDF-7EE63081D65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f525fa7-169b-46a1-8371-f21838c3498e"/>
    <ds:schemaRef ds:uri="a946c7e2-e968-47fa-b743-9bb460e7e0d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21DC3566-9401-4F17-B35B-120E18D5FD8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APTI_Template_AIR</Template>
  <TotalTime>18251</TotalTime>
  <Words>1711</Words>
  <Application>Microsoft Office PowerPoint</Application>
  <PresentationFormat>On-screen Show (4:3)</PresentationFormat>
  <Paragraphs>219</Paragraphs>
  <Slides>13</Slides>
  <Notes>10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13</vt:i4>
      </vt:variant>
    </vt:vector>
  </HeadingPairs>
  <TitlesOfParts>
    <vt:vector size="19" baseType="lpstr">
      <vt:lpstr>Trebuchet MS</vt:lpstr>
      <vt:lpstr>Calibri</vt:lpstr>
      <vt:lpstr>Times New Roman</vt:lpstr>
      <vt:lpstr>Wingdings</vt:lpstr>
      <vt:lpstr>Arial</vt:lpstr>
      <vt:lpstr>APTI_Template_AIR</vt:lpstr>
      <vt:lpstr>AERSURFACE Hands-on</vt:lpstr>
      <vt:lpstr>Learning Objectives</vt:lpstr>
      <vt:lpstr>AERSURFACE—Obtaining Data</vt:lpstr>
      <vt:lpstr>AERSURFACE—Files</vt:lpstr>
      <vt:lpstr>AERSURFACE—Control File Parameters For MC</vt:lpstr>
      <vt:lpstr>AERSURFACE—Control File Parameters For MC </vt:lpstr>
      <vt:lpstr>AERSURFACE—MC Site</vt:lpstr>
      <vt:lpstr>AERSURFACE Output of MC</vt:lpstr>
      <vt:lpstr>AERSURFACE – Allentown NWS </vt:lpstr>
      <vt:lpstr>AERSURFACE—Control File Parameters for KABE and (KABE2)</vt:lpstr>
      <vt:lpstr>AERSURFACE—KABE as Secondary Site</vt:lpstr>
      <vt:lpstr>AERSURFACE—KABE as Primary Site For 5yr Runs</vt:lpstr>
      <vt:lpstr>Comparison of Surface Chara. MC vs. KABE</vt:lpstr>
    </vt:vector>
  </TitlesOfParts>
  <Company>Amec Plc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james.paumier</dc:creator>
  <dc:description>Air PowerPoint Template - General Distribution</dc:description>
  <cp:lastModifiedBy>Alan Cimorelli</cp:lastModifiedBy>
  <cp:revision>1379</cp:revision>
  <cp:lastPrinted>2022-09-11T15:10:42Z</cp:lastPrinted>
  <dcterms:created xsi:type="dcterms:W3CDTF">2013-08-07T20:24:31Z</dcterms:created>
  <dcterms:modified xsi:type="dcterms:W3CDTF">2025-07-09T17:59:43Z</dcterms:modified>
</cp:coreProperties>
</file>